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4" r:id="rId2"/>
    <p:sldId id="281" r:id="rId3"/>
    <p:sldId id="285" r:id="rId4"/>
    <p:sldId id="267" r:id="rId5"/>
    <p:sldId id="277" r:id="rId6"/>
    <p:sldId id="278" r:id="rId7"/>
    <p:sldId id="274" r:id="rId8"/>
    <p:sldId id="271" r:id="rId9"/>
    <p:sldId id="275" r:id="rId10"/>
    <p:sldId id="283" r:id="rId11"/>
    <p:sldId id="276" r:id="rId12"/>
    <p:sldId id="28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DAE3F3"/>
    <a:srgbClr val="C5E0B4"/>
    <a:srgbClr val="F4B183"/>
    <a:srgbClr val="4472C4"/>
    <a:srgbClr val="E7E6E6"/>
    <a:srgbClr val="000000"/>
    <a:srgbClr val="92D050"/>
    <a:srgbClr val="2F528F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82"/>
  </p:normalViewPr>
  <p:slideViewPr>
    <p:cSldViewPr snapToGrid="0" snapToObjects="1">
      <p:cViewPr>
        <p:scale>
          <a:sx n="161" d="100"/>
          <a:sy n="161" d="100"/>
        </p:scale>
        <p:origin x="48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69BD5-6E58-9740-9513-9B7EE56CC09E}" type="datetimeFigureOut">
              <a:rPr lang="en-US" smtClean="0"/>
              <a:t>7/10/18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1F170-33F4-FC49-850E-C07A51FC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4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86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90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24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31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82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65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74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5553-E807-1C41-B3FD-8A4495867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F4A54B-C6C6-0E45-9B83-AB02F5F70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8E853-5CB6-AF4C-8D8E-558091C0D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B6AE1-E9E6-3E4A-AF90-714E114E8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7CA2-E6C3-A34F-93DD-8B55AD6D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3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06D90-BA62-D347-8CE2-FB7AC92B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5D2C8-4D4B-C84A-940E-531CEE69F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05228-2101-E94A-8EFA-F98692403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E62C0-CB98-3349-ADE0-CDBF8F702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5EE51-96EA-D846-9932-87C50C45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3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2088BE-0CE2-3042-8198-9642871B5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252FD6-983F-DE4C-BE76-33492F277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E965A-2AE0-474E-9ED0-8783BF54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65F1B-FF28-5D43-8A68-1C4E3688B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3F233-9A64-8F46-818E-7D5018630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64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2EB9-1405-BD42-8421-64B6E90AA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0EC46-2EAF-FF4A-99F9-E0470EE95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3AE86-23E4-BD40-A694-286AFF878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7AFF1-9791-2546-AFD2-94AA088FE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AE39C-5B6B-A145-8513-135894847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4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964F7-BD90-5F49-A1D6-B2488EEB7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58C66-CDA4-A34C-BFF2-8B996E510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96D4C-B4B9-A547-98FC-254BD9E8F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9830E-A033-2D45-930F-B2E9D3AF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936FD-D97F-CC48-AEA7-04CC737F8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89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5C4F-0A6D-1A46-9265-7B561E5BD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F6731-742F-F24B-A765-054F072F37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0F6B7-AB79-6C43-9305-0854E0E06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D5CE5-4952-4249-A2A0-E3F1C3D4B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E8540-261D-C447-9C19-55E5F9A02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6BB49-E4F2-C949-96B2-96FE69CD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17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BB0BE-3AE3-8646-B22B-8589A5123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E1F97-C0B0-1E46-9EA4-3E1D0C049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A00D8-6F1E-B649-AB7F-175EE1675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B1CEF4-C8C7-E141-9704-E27B27FB3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C374D5-5E11-594A-820C-26EFA55AFE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6A5D9C-5A22-E949-A95B-A049A4B85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396EED-D2B0-3B4B-BBF3-B0F69553E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5F4B3C-CB16-E440-90B6-4FC5457F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42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D8AE0-F15A-BA4E-A5E5-9EB2BAB63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2B959F-CFD4-2C41-A67A-825F8E375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2A52D-6E12-7E4E-BE7C-1D5C6DF36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934423-28AF-934E-A42A-FF7EEEFD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91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6B8662-161E-9A4E-AAF6-4FE81289B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6B762-6AF2-C94C-8202-56E904CAA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48C73-3F1C-0E49-B3D6-D10BF3A45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40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FFD0-BC09-6C45-86EE-17C6D5EF9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1B2-E54B-0E44-B9E0-D3DD0D387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84156-7C22-4C42-AA26-758E29DAE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35FCC-C3BB-0D44-9A3A-7F55A21AA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3F200-B060-1E44-9D14-95DEDA34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F1105-E89B-8540-BC7E-13343176F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8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4FA5-04F5-A74B-835B-5B2CD2BAE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09D260-E55E-4B42-BF19-C38A24860E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3C4C3-CA09-AB49-8C02-FF5F34B6A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FCB42-A50F-A94B-B67A-B6D974093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92552-FF6B-5E48-BADE-657B87B2D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753D0-3679-B648-8B12-852F1328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39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E81406-E8E7-154B-B6BC-CF242B68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7CB6A-D41E-604A-8075-AFA383167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0334A-FC2F-E14D-892D-70EA0025FA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BAE4A-7EF8-1C4B-B7EE-A693E5C5672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36B25-A547-484A-B501-929F4C70E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E82DB-0518-444D-9638-6ECC1EAFA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30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iff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jpe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ari.math.u-bordeaux.f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km-git-acc/dbn_upper_bound" TargetMode="External"/><Relationship Id="rId4" Type="http://schemas.openxmlformats.org/officeDocument/2006/relationships/hyperlink" Target="http://arblib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60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tiff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60.png"/><Relationship Id="rId4" Type="http://schemas.openxmlformats.org/officeDocument/2006/relationships/image" Target="../media/image31.png"/><Relationship Id="rId9" Type="http://schemas.openxmlformats.org/officeDocument/2006/relationships/image" Target="../media/image3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4" Type="http://schemas.openxmlformats.org/officeDocument/2006/relationships/image" Target="../media/image320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4357C5CA-635A-6047-B126-35C90284C533}"/>
              </a:ext>
            </a:extLst>
          </p:cNvPr>
          <p:cNvSpPr txBox="1"/>
          <p:nvPr/>
        </p:nvSpPr>
        <p:spPr>
          <a:xfrm>
            <a:off x="5019779" y="3837063"/>
            <a:ext cx="224942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D.H.J. Polymath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July 2018</a:t>
            </a:r>
          </a:p>
          <a:p>
            <a:pPr algn="ctr"/>
            <a:endParaRPr lang="en-US" sz="2400" dirty="0"/>
          </a:p>
          <a:p>
            <a:pPr algn="ctr"/>
            <a:r>
              <a:rPr lang="en-US" dirty="0"/>
              <a:t>V1.5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FA3772-BD6D-894C-9F32-DD44C84AA13A}"/>
              </a:ext>
            </a:extLst>
          </p:cNvPr>
          <p:cNvSpPr txBox="1"/>
          <p:nvPr/>
        </p:nvSpPr>
        <p:spPr>
          <a:xfrm>
            <a:off x="3378157" y="1139767"/>
            <a:ext cx="5386731" cy="1964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Overview of the “Barrier Approach”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to lower the upper bound of the </a:t>
            </a:r>
          </a:p>
          <a:p>
            <a:pPr algn="ctr">
              <a:lnSpc>
                <a:spcPct val="150000"/>
              </a:lnSpc>
            </a:pP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de </a:t>
            </a:r>
            <a:r>
              <a:rPr lang="en-US" sz="2800" i="1" dirty="0" err="1">
                <a:solidFill>
                  <a:schemeClr val="accent6">
                    <a:lumMod val="75000"/>
                  </a:schemeClr>
                </a:solidFill>
              </a:rPr>
              <a:t>Bruijn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-Newman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constant.</a:t>
            </a:r>
          </a:p>
        </p:txBody>
      </p:sp>
    </p:spTree>
    <p:extLst>
      <p:ext uri="{BB962C8B-B14F-4D97-AF65-F5344CB8AC3E}">
        <p14:creationId xmlns:p14="http://schemas.microsoft.com/office/powerpoint/2010/main" val="1459887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FB2ACC8-3632-0D43-94BE-13F989E39012}"/>
              </a:ext>
            </a:extLst>
          </p:cNvPr>
          <p:cNvSpPr txBox="1"/>
          <p:nvPr/>
        </p:nvSpPr>
        <p:spPr>
          <a:xfrm>
            <a:off x="2802298" y="-11185"/>
            <a:ext cx="716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Optimizations made to improve computation speed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B355B1-0121-2740-B7D5-E439B04DD434}"/>
              </a:ext>
            </a:extLst>
          </p:cNvPr>
          <p:cNvCxnSpPr/>
          <p:nvPr/>
        </p:nvCxnSpPr>
        <p:spPr>
          <a:xfrm>
            <a:off x="0" y="434503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FE39C6-7AD5-4DC2-9B15-032ADDB942F9}"/>
              </a:ext>
            </a:extLst>
          </p:cNvPr>
          <p:cNvCxnSpPr>
            <a:cxnSpLocks/>
          </p:cNvCxnSpPr>
          <p:nvPr/>
        </p:nvCxnSpPr>
        <p:spPr>
          <a:xfrm>
            <a:off x="6263985" y="450480"/>
            <a:ext cx="0" cy="627204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A0B563-FCC2-4A13-A25B-256A3ACCBC9F}"/>
              </a:ext>
            </a:extLst>
          </p:cNvPr>
          <p:cNvSpPr txBox="1"/>
          <p:nvPr/>
        </p:nvSpPr>
        <p:spPr>
          <a:xfrm>
            <a:off x="2056310" y="479214"/>
            <a:ext cx="24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rgbClr val="002060"/>
                </a:solidFill>
              </a:rPr>
              <a:t>Barrier Optimizations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D6053C4-402B-4485-A434-231799509E66}"/>
              </a:ext>
            </a:extLst>
          </p:cNvPr>
          <p:cNvSpPr txBox="1"/>
          <p:nvPr/>
        </p:nvSpPr>
        <p:spPr>
          <a:xfrm>
            <a:off x="7762573" y="479214"/>
            <a:ext cx="299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rgbClr val="002060"/>
                </a:solidFill>
              </a:rPr>
              <a:t>Euler Bounds Optimizations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E4560-37D7-4D24-B6ED-B069FCD7748B}"/>
              </a:ext>
            </a:extLst>
          </p:cNvPr>
          <p:cNvSpPr txBox="1"/>
          <p:nvPr/>
        </p:nvSpPr>
        <p:spPr>
          <a:xfrm>
            <a:off x="145872" y="1772484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1.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A1147F-0DCD-4754-9139-74C81D338FE1}"/>
              </a:ext>
            </a:extLst>
          </p:cNvPr>
          <p:cNvCxnSpPr/>
          <p:nvPr/>
        </p:nvCxnSpPr>
        <p:spPr>
          <a:xfrm flipV="1">
            <a:off x="772769" y="1305808"/>
            <a:ext cx="0" cy="1123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9013944-A20E-4FB0-8BC6-D4A5AB631D5C}"/>
              </a:ext>
            </a:extLst>
          </p:cNvPr>
          <p:cNvCxnSpPr>
            <a:cxnSpLocks/>
          </p:cNvCxnSpPr>
          <p:nvPr/>
        </p:nvCxnSpPr>
        <p:spPr>
          <a:xfrm>
            <a:off x="766145" y="2432245"/>
            <a:ext cx="40392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9C0259B-0773-4C66-83A8-3AE916C88BDE}"/>
              </a:ext>
            </a:extLst>
          </p:cNvPr>
          <p:cNvSpPr/>
          <p:nvPr/>
        </p:nvSpPr>
        <p:spPr>
          <a:xfrm>
            <a:off x="904460" y="1166609"/>
            <a:ext cx="3747052" cy="1198880"/>
          </a:xfrm>
          <a:custGeom>
            <a:avLst/>
            <a:gdLst>
              <a:gd name="connsiteX0" fmla="*/ 0 w 3770776"/>
              <a:gd name="connsiteY0" fmla="*/ 1083416 h 1198880"/>
              <a:gd name="connsiteX1" fmla="*/ 168965 w 3770776"/>
              <a:gd name="connsiteY1" fmla="*/ 397616 h 1198880"/>
              <a:gd name="connsiteX2" fmla="*/ 457200 w 3770776"/>
              <a:gd name="connsiteY2" fmla="*/ 1043660 h 1198880"/>
              <a:gd name="connsiteX3" fmla="*/ 785191 w 3770776"/>
              <a:gd name="connsiteY3" fmla="*/ 834938 h 1198880"/>
              <a:gd name="connsiteX4" fmla="*/ 1013791 w 3770776"/>
              <a:gd name="connsiteY4" fmla="*/ 1013843 h 1198880"/>
              <a:gd name="connsiteX5" fmla="*/ 1341782 w 3770776"/>
              <a:gd name="connsiteY5" fmla="*/ 775303 h 1198880"/>
              <a:gd name="connsiteX6" fmla="*/ 1610139 w 3770776"/>
              <a:gd name="connsiteY6" fmla="*/ 1073477 h 1198880"/>
              <a:gd name="connsiteX7" fmla="*/ 1918252 w 3770776"/>
              <a:gd name="connsiteY7" fmla="*/ 815060 h 1198880"/>
              <a:gd name="connsiteX8" fmla="*/ 2146852 w 3770776"/>
              <a:gd name="connsiteY8" fmla="*/ 1123173 h 1198880"/>
              <a:gd name="connsiteX9" fmla="*/ 2266122 w 3770776"/>
              <a:gd name="connsiteY9" fmla="*/ 51 h 1198880"/>
              <a:gd name="connsiteX10" fmla="*/ 2355574 w 3770776"/>
              <a:gd name="connsiteY10" fmla="*/ 1172869 h 1198880"/>
              <a:gd name="connsiteX11" fmla="*/ 2643809 w 3770776"/>
              <a:gd name="connsiteY11" fmla="*/ 834938 h 1198880"/>
              <a:gd name="connsiteX12" fmla="*/ 2802835 w 3770776"/>
              <a:gd name="connsiteY12" fmla="*/ 1093356 h 1198880"/>
              <a:gd name="connsiteX13" fmla="*/ 3091069 w 3770776"/>
              <a:gd name="connsiteY13" fmla="*/ 646095 h 1198880"/>
              <a:gd name="connsiteX14" fmla="*/ 3319669 w 3770776"/>
              <a:gd name="connsiteY14" fmla="*/ 1113234 h 1198880"/>
              <a:gd name="connsiteX15" fmla="*/ 3558209 w 3770776"/>
              <a:gd name="connsiteY15" fmla="*/ 695790 h 1198880"/>
              <a:gd name="connsiteX16" fmla="*/ 3747052 w 3770776"/>
              <a:gd name="connsiteY16" fmla="*/ 805121 h 1198880"/>
              <a:gd name="connsiteX17" fmla="*/ 3766930 w 3770776"/>
              <a:gd name="connsiteY17" fmla="*/ 974086 h 1198880"/>
              <a:gd name="connsiteX18" fmla="*/ 3737113 w 3770776"/>
              <a:gd name="connsiteY18" fmla="*/ 1083416 h 1198880"/>
              <a:gd name="connsiteX0" fmla="*/ 0 w 3758485"/>
              <a:gd name="connsiteY0" fmla="*/ 1083416 h 1198880"/>
              <a:gd name="connsiteX1" fmla="*/ 168965 w 3758485"/>
              <a:gd name="connsiteY1" fmla="*/ 397616 h 1198880"/>
              <a:gd name="connsiteX2" fmla="*/ 457200 w 3758485"/>
              <a:gd name="connsiteY2" fmla="*/ 1043660 h 1198880"/>
              <a:gd name="connsiteX3" fmla="*/ 785191 w 3758485"/>
              <a:gd name="connsiteY3" fmla="*/ 834938 h 1198880"/>
              <a:gd name="connsiteX4" fmla="*/ 1013791 w 3758485"/>
              <a:gd name="connsiteY4" fmla="*/ 1013843 h 1198880"/>
              <a:gd name="connsiteX5" fmla="*/ 1341782 w 3758485"/>
              <a:gd name="connsiteY5" fmla="*/ 775303 h 1198880"/>
              <a:gd name="connsiteX6" fmla="*/ 1610139 w 3758485"/>
              <a:gd name="connsiteY6" fmla="*/ 1073477 h 1198880"/>
              <a:gd name="connsiteX7" fmla="*/ 1918252 w 3758485"/>
              <a:gd name="connsiteY7" fmla="*/ 815060 h 1198880"/>
              <a:gd name="connsiteX8" fmla="*/ 2146852 w 3758485"/>
              <a:gd name="connsiteY8" fmla="*/ 1123173 h 1198880"/>
              <a:gd name="connsiteX9" fmla="*/ 2266122 w 3758485"/>
              <a:gd name="connsiteY9" fmla="*/ 51 h 1198880"/>
              <a:gd name="connsiteX10" fmla="*/ 2355574 w 3758485"/>
              <a:gd name="connsiteY10" fmla="*/ 1172869 h 1198880"/>
              <a:gd name="connsiteX11" fmla="*/ 2643809 w 3758485"/>
              <a:gd name="connsiteY11" fmla="*/ 834938 h 1198880"/>
              <a:gd name="connsiteX12" fmla="*/ 2802835 w 3758485"/>
              <a:gd name="connsiteY12" fmla="*/ 1093356 h 1198880"/>
              <a:gd name="connsiteX13" fmla="*/ 3091069 w 3758485"/>
              <a:gd name="connsiteY13" fmla="*/ 646095 h 1198880"/>
              <a:gd name="connsiteX14" fmla="*/ 3319669 w 3758485"/>
              <a:gd name="connsiteY14" fmla="*/ 1113234 h 1198880"/>
              <a:gd name="connsiteX15" fmla="*/ 3558209 w 3758485"/>
              <a:gd name="connsiteY15" fmla="*/ 695790 h 1198880"/>
              <a:gd name="connsiteX16" fmla="*/ 3747052 w 3758485"/>
              <a:gd name="connsiteY16" fmla="*/ 805121 h 1198880"/>
              <a:gd name="connsiteX17" fmla="*/ 3737113 w 3758485"/>
              <a:gd name="connsiteY17" fmla="*/ 1083416 h 1198880"/>
              <a:gd name="connsiteX0" fmla="*/ 0 w 3747052"/>
              <a:gd name="connsiteY0" fmla="*/ 1083416 h 1198880"/>
              <a:gd name="connsiteX1" fmla="*/ 168965 w 3747052"/>
              <a:gd name="connsiteY1" fmla="*/ 397616 h 1198880"/>
              <a:gd name="connsiteX2" fmla="*/ 457200 w 3747052"/>
              <a:gd name="connsiteY2" fmla="*/ 1043660 h 1198880"/>
              <a:gd name="connsiteX3" fmla="*/ 785191 w 3747052"/>
              <a:gd name="connsiteY3" fmla="*/ 834938 h 1198880"/>
              <a:gd name="connsiteX4" fmla="*/ 1013791 w 3747052"/>
              <a:gd name="connsiteY4" fmla="*/ 1013843 h 1198880"/>
              <a:gd name="connsiteX5" fmla="*/ 1341782 w 3747052"/>
              <a:gd name="connsiteY5" fmla="*/ 775303 h 1198880"/>
              <a:gd name="connsiteX6" fmla="*/ 1610139 w 3747052"/>
              <a:gd name="connsiteY6" fmla="*/ 1073477 h 1198880"/>
              <a:gd name="connsiteX7" fmla="*/ 1918252 w 3747052"/>
              <a:gd name="connsiteY7" fmla="*/ 815060 h 1198880"/>
              <a:gd name="connsiteX8" fmla="*/ 2146852 w 3747052"/>
              <a:gd name="connsiteY8" fmla="*/ 1123173 h 1198880"/>
              <a:gd name="connsiteX9" fmla="*/ 2266122 w 3747052"/>
              <a:gd name="connsiteY9" fmla="*/ 51 h 1198880"/>
              <a:gd name="connsiteX10" fmla="*/ 2355574 w 3747052"/>
              <a:gd name="connsiteY10" fmla="*/ 1172869 h 1198880"/>
              <a:gd name="connsiteX11" fmla="*/ 2643809 w 3747052"/>
              <a:gd name="connsiteY11" fmla="*/ 834938 h 1198880"/>
              <a:gd name="connsiteX12" fmla="*/ 2802835 w 3747052"/>
              <a:gd name="connsiteY12" fmla="*/ 1093356 h 1198880"/>
              <a:gd name="connsiteX13" fmla="*/ 3091069 w 3747052"/>
              <a:gd name="connsiteY13" fmla="*/ 646095 h 1198880"/>
              <a:gd name="connsiteX14" fmla="*/ 3319669 w 3747052"/>
              <a:gd name="connsiteY14" fmla="*/ 1113234 h 1198880"/>
              <a:gd name="connsiteX15" fmla="*/ 3558209 w 3747052"/>
              <a:gd name="connsiteY15" fmla="*/ 695790 h 1198880"/>
              <a:gd name="connsiteX16" fmla="*/ 3747052 w 3747052"/>
              <a:gd name="connsiteY16" fmla="*/ 805121 h 119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7052" h="1198880">
                <a:moveTo>
                  <a:pt x="0" y="1083416"/>
                </a:moveTo>
                <a:cubicBezTo>
                  <a:pt x="46382" y="743829"/>
                  <a:pt x="92765" y="404242"/>
                  <a:pt x="168965" y="397616"/>
                </a:cubicBezTo>
                <a:cubicBezTo>
                  <a:pt x="245165" y="390990"/>
                  <a:pt x="354496" y="970773"/>
                  <a:pt x="457200" y="1043660"/>
                </a:cubicBezTo>
                <a:cubicBezTo>
                  <a:pt x="559904" y="1116547"/>
                  <a:pt x="692426" y="839907"/>
                  <a:pt x="785191" y="834938"/>
                </a:cubicBezTo>
                <a:cubicBezTo>
                  <a:pt x="877956" y="829969"/>
                  <a:pt x="921026" y="1023782"/>
                  <a:pt x="1013791" y="1013843"/>
                </a:cubicBezTo>
                <a:cubicBezTo>
                  <a:pt x="1106556" y="1003904"/>
                  <a:pt x="1242391" y="765364"/>
                  <a:pt x="1341782" y="775303"/>
                </a:cubicBezTo>
                <a:cubicBezTo>
                  <a:pt x="1441173" y="785242"/>
                  <a:pt x="1514061" y="1066851"/>
                  <a:pt x="1610139" y="1073477"/>
                </a:cubicBezTo>
                <a:cubicBezTo>
                  <a:pt x="1706217" y="1080103"/>
                  <a:pt x="1828800" y="806777"/>
                  <a:pt x="1918252" y="815060"/>
                </a:cubicBezTo>
                <a:cubicBezTo>
                  <a:pt x="2007704" y="823343"/>
                  <a:pt x="2088874" y="1259008"/>
                  <a:pt x="2146852" y="1123173"/>
                </a:cubicBezTo>
                <a:cubicBezTo>
                  <a:pt x="2204830" y="987338"/>
                  <a:pt x="2231335" y="-8232"/>
                  <a:pt x="2266122" y="51"/>
                </a:cubicBezTo>
                <a:cubicBezTo>
                  <a:pt x="2300909" y="8334"/>
                  <a:pt x="2292626" y="1033721"/>
                  <a:pt x="2355574" y="1172869"/>
                </a:cubicBezTo>
                <a:cubicBezTo>
                  <a:pt x="2418522" y="1312017"/>
                  <a:pt x="2569265" y="848190"/>
                  <a:pt x="2643809" y="834938"/>
                </a:cubicBezTo>
                <a:cubicBezTo>
                  <a:pt x="2718353" y="821686"/>
                  <a:pt x="2728292" y="1124830"/>
                  <a:pt x="2802835" y="1093356"/>
                </a:cubicBezTo>
                <a:cubicBezTo>
                  <a:pt x="2877378" y="1061882"/>
                  <a:pt x="3004930" y="642782"/>
                  <a:pt x="3091069" y="646095"/>
                </a:cubicBezTo>
                <a:cubicBezTo>
                  <a:pt x="3177208" y="649408"/>
                  <a:pt x="3241812" y="1104952"/>
                  <a:pt x="3319669" y="1113234"/>
                </a:cubicBezTo>
                <a:cubicBezTo>
                  <a:pt x="3397526" y="1121516"/>
                  <a:pt x="3486979" y="747142"/>
                  <a:pt x="3558209" y="695790"/>
                </a:cubicBezTo>
                <a:cubicBezTo>
                  <a:pt x="3629440" y="644438"/>
                  <a:pt x="3717235" y="740517"/>
                  <a:pt x="3747052" y="8051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D3BC84-F9C0-4562-B1C8-2DA55C825DB1}"/>
              </a:ext>
            </a:extLst>
          </p:cNvPr>
          <p:cNvSpPr txBox="1"/>
          <p:nvPr/>
        </p:nvSpPr>
        <p:spPr>
          <a:xfrm>
            <a:off x="9940" y="1386960"/>
            <a:ext cx="1395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|(A+B)/B0|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320952-20BC-4E94-94FA-19043F3609E2}"/>
              </a:ext>
            </a:extLst>
          </p:cNvPr>
          <p:cNvSpPr txBox="1"/>
          <p:nvPr/>
        </p:nvSpPr>
        <p:spPr>
          <a:xfrm>
            <a:off x="1275520" y="2433828"/>
            <a:ext cx="1395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1ADB84-DE29-4E56-9B7C-60000EF87119}"/>
              </a:ext>
            </a:extLst>
          </p:cNvPr>
          <p:cNvCxnSpPr>
            <a:cxnSpLocks/>
          </p:cNvCxnSpPr>
          <p:nvPr/>
        </p:nvCxnSpPr>
        <p:spPr>
          <a:xfrm>
            <a:off x="1588259" y="2568078"/>
            <a:ext cx="255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365D0F-7A43-419A-92EC-A6B36C915107}"/>
              </a:ext>
            </a:extLst>
          </p:cNvPr>
          <p:cNvCxnSpPr/>
          <p:nvPr/>
        </p:nvCxnSpPr>
        <p:spPr>
          <a:xfrm>
            <a:off x="3117850" y="1642220"/>
            <a:ext cx="0" cy="786710"/>
          </a:xfrm>
          <a:prstGeom prst="line">
            <a:avLst/>
          </a:prstGeom>
          <a:ln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F7EDDB9-047F-4A0D-8738-11B0703959B3}"/>
              </a:ext>
            </a:extLst>
          </p:cNvPr>
          <p:cNvCxnSpPr/>
          <p:nvPr/>
        </p:nvCxnSpPr>
        <p:spPr>
          <a:xfrm>
            <a:off x="3200400" y="1648570"/>
            <a:ext cx="0" cy="786710"/>
          </a:xfrm>
          <a:prstGeom prst="line">
            <a:avLst/>
          </a:prstGeom>
          <a:ln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153B24C-F21F-4238-8F14-80EA67B5CC88}"/>
              </a:ext>
            </a:extLst>
          </p:cNvPr>
          <p:cNvSpPr txBox="1"/>
          <p:nvPr/>
        </p:nvSpPr>
        <p:spPr>
          <a:xfrm>
            <a:off x="2844799" y="2397180"/>
            <a:ext cx="23696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/>
              <a:t>Optimal Barrier Region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4ECAF83-28F2-4543-B39B-7B5B08D090DA}"/>
              </a:ext>
            </a:extLst>
          </p:cNvPr>
          <p:cNvSpPr txBox="1"/>
          <p:nvPr/>
        </p:nvSpPr>
        <p:spPr>
          <a:xfrm>
            <a:off x="145872" y="3537496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2.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3BC7AA3-FCFC-43B4-A70B-D7F1EA894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89" y="2936725"/>
            <a:ext cx="3225966" cy="15240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22815A6-9FE6-3447-B7E0-D490F7525447}"/>
              </a:ext>
            </a:extLst>
          </p:cNvPr>
          <p:cNvGrpSpPr/>
          <p:nvPr/>
        </p:nvGrpSpPr>
        <p:grpSpPr>
          <a:xfrm>
            <a:off x="3599090" y="3070545"/>
            <a:ext cx="2545050" cy="1131079"/>
            <a:chOff x="6336400" y="3641705"/>
            <a:chExt cx="2545050" cy="113107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E0E367-3233-41AE-86A5-193D8A374575}"/>
                </a:ext>
              </a:extLst>
            </p:cNvPr>
            <p:cNvSpPr txBox="1"/>
            <p:nvPr/>
          </p:nvSpPr>
          <p:spPr>
            <a:xfrm>
              <a:off x="6336400" y="3641705"/>
              <a:ext cx="2545050" cy="1131079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IN" sz="1050" dirty="0"/>
                <a:t>A larger t step</a:t>
              </a:r>
              <a:r>
                <a:rPr lang="en-IN" sz="900" dirty="0"/>
                <a:t>:</a:t>
              </a:r>
            </a:p>
            <a:p>
              <a:endParaRPr lang="en-IN" sz="900" dirty="0"/>
            </a:p>
            <a:p>
              <a:endParaRPr lang="en-IN" sz="900" dirty="0"/>
            </a:p>
            <a:p>
              <a:endParaRPr lang="en-IN" sz="900" dirty="0"/>
            </a:p>
            <a:p>
              <a:endParaRPr lang="en-IN" sz="900" dirty="0"/>
            </a:p>
            <a:p>
              <a:r>
                <a:rPr lang="en-IN" sz="1050" dirty="0"/>
                <a:t>is allowed due to a conservatively chosen mesh gap 1/</a:t>
              </a:r>
              <a:r>
                <a:rPr lang="en-IN" sz="1050" i="1" dirty="0" err="1"/>
                <a:t>ddzbound</a:t>
              </a:r>
              <a:r>
                <a:rPr lang="en-IN" sz="1050" dirty="0"/>
                <a:t>.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F584115-41BA-4FE9-98B8-B32773D0B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1021" y="3878835"/>
              <a:ext cx="2473030" cy="492473"/>
            </a:xfrm>
            <a:prstGeom prst="rect">
              <a:avLst/>
            </a:prstGeom>
          </p:spPr>
        </p:pic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718BE071-B930-46C5-8D2E-AB08C10573B6}"/>
              </a:ext>
            </a:extLst>
          </p:cNvPr>
          <p:cNvSpPr txBox="1"/>
          <p:nvPr/>
        </p:nvSpPr>
        <p:spPr>
          <a:xfrm>
            <a:off x="145872" y="5444982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3.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A59EC568-100E-4C67-A062-254FAEEAD084}"/>
              </a:ext>
            </a:extLst>
          </p:cNvPr>
          <p:cNvSpPr/>
          <p:nvPr/>
        </p:nvSpPr>
        <p:spPr>
          <a:xfrm rot="11378152">
            <a:off x="812504" y="5333634"/>
            <a:ext cx="3469957" cy="792787"/>
          </a:xfrm>
          <a:prstGeom prst="arc">
            <a:avLst>
              <a:gd name="adj1" fmla="val 11958722"/>
              <a:gd name="adj2" fmla="val 2130905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BAEF4E3-521C-4F33-AC20-E738D79B0566}"/>
              </a:ext>
            </a:extLst>
          </p:cNvPr>
          <p:cNvGrpSpPr/>
          <p:nvPr/>
        </p:nvGrpSpPr>
        <p:grpSpPr>
          <a:xfrm>
            <a:off x="705797" y="5238958"/>
            <a:ext cx="3319505" cy="1123122"/>
            <a:chOff x="6819544" y="971388"/>
            <a:chExt cx="3319505" cy="1123122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B1FF975-8A4B-44E0-AF3F-3649351E3B06}"/>
                </a:ext>
              </a:extLst>
            </p:cNvPr>
            <p:cNvCxnSpPr/>
            <p:nvPr/>
          </p:nvCxnSpPr>
          <p:spPr>
            <a:xfrm flipV="1">
              <a:off x="6823144" y="971388"/>
              <a:ext cx="0" cy="1123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DDDC1EE-0070-405A-91B9-E2D741740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9544" y="2085285"/>
              <a:ext cx="3319505" cy="4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BC15127-6179-4197-BF9F-551AC2FE4578}"/>
                </a:ext>
              </a:extLst>
            </p:cNvPr>
            <p:cNvSpPr/>
            <p:nvPr/>
          </p:nvSpPr>
          <p:spPr>
            <a:xfrm>
              <a:off x="6823717" y="1333353"/>
              <a:ext cx="221349" cy="752811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D513DF9-CFEF-4011-A238-A24FEA5AE6F5}"/>
                </a:ext>
              </a:extLst>
            </p:cNvPr>
            <p:cNvSpPr/>
            <p:nvPr/>
          </p:nvSpPr>
          <p:spPr>
            <a:xfrm>
              <a:off x="7044655" y="1482726"/>
              <a:ext cx="245375" cy="602559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4168FD0-A561-437C-B2F3-FD6B1E898763}"/>
                </a:ext>
              </a:extLst>
            </p:cNvPr>
            <p:cNvSpPr/>
            <p:nvPr/>
          </p:nvSpPr>
          <p:spPr>
            <a:xfrm>
              <a:off x="7287550" y="1587420"/>
              <a:ext cx="223568" cy="497865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01A1918-94FC-4D59-A369-5F2FD95F3C5B}"/>
                </a:ext>
              </a:extLst>
            </p:cNvPr>
            <p:cNvSpPr/>
            <p:nvPr/>
          </p:nvSpPr>
          <p:spPr>
            <a:xfrm>
              <a:off x="7511509" y="1660310"/>
              <a:ext cx="239476" cy="424975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017E744-1B96-4CDF-8DC8-408124A5BEED}"/>
                </a:ext>
              </a:extLst>
            </p:cNvPr>
            <p:cNvSpPr/>
            <p:nvPr/>
          </p:nvSpPr>
          <p:spPr>
            <a:xfrm>
              <a:off x="7751374" y="1733200"/>
              <a:ext cx="223568" cy="352085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2E15059-EF70-4ADB-8A15-5A1040ACFA50}"/>
                </a:ext>
              </a:extLst>
            </p:cNvPr>
            <p:cNvSpPr/>
            <p:nvPr/>
          </p:nvSpPr>
          <p:spPr>
            <a:xfrm>
              <a:off x="7975333" y="1790188"/>
              <a:ext cx="223568" cy="295097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1BD4114-F77F-4ACD-BA8E-54AAFDFA5188}"/>
                </a:ext>
              </a:extLst>
            </p:cNvPr>
            <p:cNvSpPr/>
            <p:nvPr/>
          </p:nvSpPr>
          <p:spPr>
            <a:xfrm>
              <a:off x="8199297" y="1835064"/>
              <a:ext cx="223568" cy="250221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E4A130A-E58E-4B04-97BD-FE067861A85F}"/>
                </a:ext>
              </a:extLst>
            </p:cNvPr>
            <p:cNvSpPr/>
            <p:nvPr/>
          </p:nvSpPr>
          <p:spPr>
            <a:xfrm>
              <a:off x="8423261" y="1875038"/>
              <a:ext cx="223568" cy="210247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BEC79D8-3BE7-44FC-BAE0-1DD85E224B48}"/>
                </a:ext>
              </a:extLst>
            </p:cNvPr>
            <p:cNvSpPr/>
            <p:nvPr/>
          </p:nvSpPr>
          <p:spPr>
            <a:xfrm>
              <a:off x="8639273" y="1907018"/>
              <a:ext cx="223568" cy="178268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AFE6A03-93AA-4EEE-9C4D-8FC3AC96EBAA}"/>
                </a:ext>
              </a:extLst>
            </p:cNvPr>
            <p:cNvSpPr/>
            <p:nvPr/>
          </p:nvSpPr>
          <p:spPr>
            <a:xfrm>
              <a:off x="8863234" y="1935988"/>
              <a:ext cx="223568" cy="149297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B826AC3-0B19-42D0-B59A-608FB9203F37}"/>
                </a:ext>
              </a:extLst>
            </p:cNvPr>
            <p:cNvSpPr/>
            <p:nvPr/>
          </p:nvSpPr>
          <p:spPr>
            <a:xfrm>
              <a:off x="9087196" y="1949056"/>
              <a:ext cx="223568" cy="136229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1BCE40F-6AFB-4CF6-88E9-10D2A647F9BA}"/>
                </a:ext>
              </a:extLst>
            </p:cNvPr>
            <p:cNvSpPr/>
            <p:nvPr/>
          </p:nvSpPr>
          <p:spPr>
            <a:xfrm>
              <a:off x="9300522" y="1962885"/>
              <a:ext cx="223568" cy="123775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2D972FD9-8D19-4F32-9EAF-004087CD55E6}"/>
              </a:ext>
            </a:extLst>
          </p:cNvPr>
          <p:cNvSpPr txBox="1"/>
          <p:nvPr/>
        </p:nvSpPr>
        <p:spPr>
          <a:xfrm>
            <a:off x="6301060" y="3948864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2.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C9BB3BE-160F-480D-B864-362DC822F1AA}"/>
              </a:ext>
            </a:extLst>
          </p:cNvPr>
          <p:cNvSpPr txBox="1"/>
          <p:nvPr/>
        </p:nvSpPr>
        <p:spPr>
          <a:xfrm>
            <a:off x="6681558" y="3603008"/>
            <a:ext cx="5368984" cy="1046440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Fast conservative error bound for </a:t>
            </a:r>
            <a:r>
              <a:rPr lang="en-IN" sz="1400" dirty="0"/>
              <a:t>[</a:t>
            </a:r>
            <a:r>
              <a:rPr lang="en-IN" sz="1400" dirty="0" err="1"/>
              <a:t>N</a:t>
            </a:r>
            <a:r>
              <a:rPr lang="en-IN" sz="1400" baseline="-25000" dirty="0" err="1"/>
              <a:t>min</a:t>
            </a:r>
            <a:r>
              <a:rPr lang="en-IN" sz="1400" dirty="0"/>
              <a:t>, </a:t>
            </a:r>
            <a:r>
              <a:rPr lang="en-IN" sz="1400" dirty="0" err="1"/>
              <a:t>N</a:t>
            </a:r>
            <a:r>
              <a:rPr lang="en-IN" sz="1400" baseline="-25000" dirty="0" err="1"/>
              <a:t>max</a:t>
            </a:r>
            <a:r>
              <a:rPr lang="en-IN" sz="1400" dirty="0"/>
              <a:t>]. </a:t>
            </a:r>
          </a:p>
          <a:p>
            <a:pPr algn="ctr"/>
            <a:r>
              <a:rPr lang="en-IN" sz="1400" dirty="0" err="1"/>
              <a:t>N</a:t>
            </a:r>
            <a:r>
              <a:rPr lang="en-IN" sz="1400" baseline="-25000" dirty="0" err="1"/>
              <a:t>min</a:t>
            </a:r>
            <a:r>
              <a:rPr lang="en-IN" sz="1100" dirty="0"/>
              <a:t> could also be reset at the beginning of a new sawtooth.</a:t>
            </a:r>
          </a:p>
          <a:p>
            <a:pPr algn="ctr"/>
            <a:endParaRPr lang="en-IN" sz="2000" dirty="0"/>
          </a:p>
          <a:p>
            <a:pPr algn="ctr"/>
            <a:endParaRPr lang="en-IN" sz="1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5D683F-B8DD-7D4E-A801-B453C1BCABC0}"/>
              </a:ext>
            </a:extLst>
          </p:cNvPr>
          <p:cNvGrpSpPr/>
          <p:nvPr/>
        </p:nvGrpSpPr>
        <p:grpSpPr>
          <a:xfrm>
            <a:off x="4473549" y="1143017"/>
            <a:ext cx="1658464" cy="1015663"/>
            <a:chOff x="3637846" y="1802666"/>
            <a:chExt cx="1658464" cy="101566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44DAA36-511D-45E1-A30A-C85982FE9339}"/>
                </a:ext>
              </a:extLst>
            </p:cNvPr>
            <p:cNvSpPr txBox="1"/>
            <p:nvPr/>
          </p:nvSpPr>
          <p:spPr>
            <a:xfrm>
              <a:off x="3637846" y="1802666"/>
              <a:ext cx="1658464" cy="1015663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IN" sz="1000" dirty="0"/>
                <a:t>Search for X interval where:</a:t>
              </a:r>
            </a:p>
            <a:p>
              <a:endParaRPr lang="en-IN" sz="1000" dirty="0"/>
            </a:p>
            <a:p>
              <a:endParaRPr lang="en-IN" sz="1000" dirty="0"/>
            </a:p>
            <a:p>
              <a:endParaRPr lang="en-IN" sz="1000" dirty="0"/>
            </a:p>
            <a:p>
              <a:endParaRPr lang="en-IN" sz="1000" dirty="0"/>
            </a:p>
            <a:p>
              <a:r>
                <a:rPr lang="en-IN" sz="1000" dirty="0"/>
                <a:t>has large relative magnitude 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F2B3328-24CD-488B-9A85-2DD917230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3222" y="2018104"/>
              <a:ext cx="890686" cy="563027"/>
            </a:xfrm>
            <a:prstGeom prst="rect">
              <a:avLst/>
            </a:prstGeom>
          </p:spPr>
        </p:pic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B031E0E-1BE6-C648-BE73-BCC2C5F28DE5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3197017" y="1599804"/>
            <a:ext cx="1276532" cy="5104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3A66F0-E948-3A4F-A64D-33B5665BF660}"/>
              </a:ext>
            </a:extLst>
          </p:cNvPr>
          <p:cNvGrpSpPr/>
          <p:nvPr/>
        </p:nvGrpSpPr>
        <p:grpSpPr>
          <a:xfrm>
            <a:off x="2805805" y="4827439"/>
            <a:ext cx="3334026" cy="1292662"/>
            <a:chOff x="6365062" y="3682971"/>
            <a:chExt cx="3334026" cy="129266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D0CB238-BDFD-4C4D-8272-76A14A6DB682}"/>
                </a:ext>
              </a:extLst>
            </p:cNvPr>
            <p:cNvSpPr txBox="1"/>
            <p:nvPr/>
          </p:nvSpPr>
          <p:spPr>
            <a:xfrm>
              <a:off x="6365062" y="3682971"/>
              <a:ext cx="3334026" cy="1292662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IN" sz="1100" dirty="0"/>
                <a:t>The</a:t>
              </a:r>
              <a:r>
                <a:rPr lang="en-IN" sz="1100" i="1" dirty="0"/>
                <a:t> </a:t>
              </a:r>
              <a:r>
                <a:rPr lang="en-IN" sz="1100" i="1" dirty="0" err="1"/>
                <a:t>ddzbound</a:t>
              </a:r>
              <a:r>
                <a:rPr lang="en-IN" sz="1100" dirty="0"/>
                <a:t> and </a:t>
              </a:r>
              <a:r>
                <a:rPr lang="en-IN" sz="1100" i="1" dirty="0" err="1"/>
                <a:t>ddtbound</a:t>
              </a:r>
              <a:r>
                <a:rPr lang="en-IN" sz="1100" dirty="0"/>
                <a:t> are monotonous in X, y, t.</a:t>
              </a:r>
            </a:p>
            <a:p>
              <a:endParaRPr lang="en-IN" sz="1100" dirty="0"/>
            </a:p>
            <a:p>
              <a:r>
                <a:rPr lang="en-IN" sz="1100" dirty="0"/>
                <a:t>Hence replacing the slow                                        ,</a:t>
              </a:r>
            </a:p>
            <a:p>
              <a:endParaRPr lang="en-IN" sz="1100" dirty="0"/>
            </a:p>
            <a:p>
              <a:r>
                <a:rPr lang="en-IN" sz="1100" dirty="0"/>
                <a:t>with numerically integrated fast conservative:</a:t>
              </a:r>
            </a:p>
            <a:p>
              <a:endParaRPr lang="en-IN" sz="1100" dirty="0"/>
            </a:p>
            <a:p>
              <a:endParaRPr lang="en-IN" sz="1200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96864BF-808D-42FE-B23F-EDE76C269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19236" y="3931259"/>
              <a:ext cx="1175407" cy="40385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CDF7FEF-5C99-46F0-9E39-B7906CE3F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15349" y="4575103"/>
              <a:ext cx="2339200" cy="374652"/>
            </a:xfrm>
            <a:prstGeom prst="rect">
              <a:avLst/>
            </a:prstGeom>
          </p:spPr>
        </p:pic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AEB8B74-4B24-1943-8142-EEFE70C82519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1952144" y="5473770"/>
            <a:ext cx="853661" cy="54678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9B6791-C1A2-2F4B-B09A-5D8ED6F2EC3E}"/>
              </a:ext>
            </a:extLst>
          </p:cNvPr>
          <p:cNvCxnSpPr>
            <a:cxnSpLocks/>
          </p:cNvCxnSpPr>
          <p:nvPr/>
        </p:nvCxnSpPr>
        <p:spPr>
          <a:xfrm>
            <a:off x="9940" y="845820"/>
            <a:ext cx="121820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C1FD5A0-3D0E-2B4A-9378-5ACE0685F31C}"/>
              </a:ext>
            </a:extLst>
          </p:cNvPr>
          <p:cNvSpPr txBox="1"/>
          <p:nvPr/>
        </p:nvSpPr>
        <p:spPr>
          <a:xfrm>
            <a:off x="6283136" y="1902537"/>
            <a:ext cx="416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1.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F2BBEA3-8683-7641-88E4-DA0759C1AC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7737" y="1287216"/>
            <a:ext cx="2584650" cy="1559727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14214AB-6C69-7141-96ED-33270A802BAF}"/>
              </a:ext>
            </a:extLst>
          </p:cNvPr>
          <p:cNvCxnSpPr>
            <a:cxnSpLocks/>
            <a:stCxn id="136" idx="0"/>
            <a:endCxn id="50" idx="2"/>
          </p:cNvCxnSpPr>
          <p:nvPr/>
        </p:nvCxnSpPr>
        <p:spPr>
          <a:xfrm>
            <a:off x="9366050" y="3603008"/>
            <a:ext cx="995" cy="98699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DE4F185-841F-594B-9C75-245D02D8DCD5}"/>
              </a:ext>
            </a:extLst>
          </p:cNvPr>
          <p:cNvSpPr txBox="1"/>
          <p:nvPr/>
        </p:nvSpPr>
        <p:spPr>
          <a:xfrm>
            <a:off x="9701102" y="1589710"/>
            <a:ext cx="2349440" cy="938719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Using the incremental </a:t>
            </a:r>
            <a:r>
              <a:rPr lang="en-US" sz="1100" dirty="0" err="1"/>
              <a:t>lemmabound</a:t>
            </a:r>
            <a:r>
              <a:rPr lang="en-US" sz="1100" dirty="0"/>
              <a:t> computations, as in section 8 of the writeup. When the incremental bounds reach a threshold (&gt;&gt; error bound), the full bound is recalculated.</a:t>
            </a:r>
            <a:endParaRPr lang="en-IN" sz="110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976E5FA-3196-9041-AAE4-B882E60811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4549" y="4817935"/>
            <a:ext cx="2284504" cy="1745399"/>
          </a:xfrm>
          <a:prstGeom prst="rect">
            <a:avLst/>
          </a:prstGeom>
        </p:spPr>
      </p:pic>
      <p:sp>
        <p:nvSpPr>
          <p:cNvPr id="54" name="Round Diagonal Corner Rectangle 53">
            <a:extLst>
              <a:ext uri="{FF2B5EF4-FFF2-40B4-BE49-F238E27FC236}">
                <a16:creationId xmlns:a16="http://schemas.microsoft.com/office/drawing/2014/main" id="{691B6289-78C3-C047-8D46-659B206A1BCC}"/>
              </a:ext>
            </a:extLst>
          </p:cNvPr>
          <p:cNvSpPr/>
          <p:nvPr/>
        </p:nvSpPr>
        <p:spPr>
          <a:xfrm>
            <a:off x="8299245" y="6367559"/>
            <a:ext cx="2265577" cy="123695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DFC650-4F82-6946-94DA-9355DAA071B9}"/>
              </a:ext>
            </a:extLst>
          </p:cNvPr>
          <p:cNvSpPr txBox="1"/>
          <p:nvPr/>
        </p:nvSpPr>
        <p:spPr>
          <a:xfrm>
            <a:off x="8213929" y="6302093"/>
            <a:ext cx="297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802B4AB-91DD-F84C-8788-DFAD5A6F5DC0}"/>
              </a:ext>
            </a:extLst>
          </p:cNvPr>
          <p:cNvSpPr txBox="1"/>
          <p:nvPr/>
        </p:nvSpPr>
        <p:spPr>
          <a:xfrm>
            <a:off x="8558269" y="6302093"/>
            <a:ext cx="297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A3A80-8ACD-C945-A05D-BD06D8432F26}"/>
              </a:ext>
            </a:extLst>
          </p:cNvPr>
          <p:cNvSpPr txBox="1"/>
          <p:nvPr/>
        </p:nvSpPr>
        <p:spPr>
          <a:xfrm>
            <a:off x="10277846" y="6302093"/>
            <a:ext cx="5394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N</a:t>
            </a:r>
            <a:r>
              <a:rPr lang="en-US" sz="1100" baseline="-25000" dirty="0" err="1"/>
              <a:t>max</a:t>
            </a:r>
            <a:endParaRPr lang="en-US" sz="1100" baseline="-25000" dirty="0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1BF9C5-E360-514A-8D95-5FBD716FCFD4}"/>
              </a:ext>
            </a:extLst>
          </p:cNvPr>
          <p:cNvCxnSpPr>
            <a:cxnSpLocks/>
            <a:stCxn id="80" idx="1"/>
            <a:endCxn id="31" idx="3"/>
          </p:cNvCxnSpPr>
          <p:nvPr/>
        </p:nvCxnSpPr>
        <p:spPr>
          <a:xfrm flipH="1">
            <a:off x="9272387" y="2059070"/>
            <a:ext cx="428715" cy="801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AE60C2D9-7329-4146-AA50-8714FD33B5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5450" y="4133530"/>
            <a:ext cx="5223190" cy="456475"/>
          </a:xfrm>
          <a:prstGeom prst="rect">
            <a:avLst/>
          </a:prstGeom>
          <a:blipFill dpi="0" rotWithShape="1">
            <a:blip r:embed="rId11">
              <a:alphaModFix amt="35000"/>
            </a:blip>
            <a:srcRect/>
            <a:tile tx="0" ty="0" sx="100000" sy="100000" flip="none" algn="tl"/>
          </a:blipFill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8E63663-DA6B-9A4D-9242-6AEED8B0423A}"/>
              </a:ext>
            </a:extLst>
          </p:cNvPr>
          <p:cNvCxnSpPr>
            <a:cxnSpLocks/>
            <a:stCxn id="136" idx="2"/>
            <a:endCxn id="48" idx="0"/>
          </p:cNvCxnSpPr>
          <p:nvPr/>
        </p:nvCxnSpPr>
        <p:spPr>
          <a:xfrm>
            <a:off x="9366050" y="4649448"/>
            <a:ext cx="40751" cy="16848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673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FB2ACC8-3632-0D43-94BE-13F989E39012}"/>
              </a:ext>
            </a:extLst>
          </p:cNvPr>
          <p:cNvSpPr txBox="1"/>
          <p:nvPr/>
        </p:nvSpPr>
        <p:spPr>
          <a:xfrm>
            <a:off x="3931615" y="1147"/>
            <a:ext cx="4663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Barrier model - progress made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B355B1-0121-2740-B7D5-E439B04DD434}"/>
              </a:ext>
            </a:extLst>
          </p:cNvPr>
          <p:cNvCxnSpPr/>
          <p:nvPr/>
        </p:nvCxnSpPr>
        <p:spPr>
          <a:xfrm>
            <a:off x="0" y="434503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CA7F6B-954E-1946-8368-907E0B21577B}"/>
              </a:ext>
            </a:extLst>
          </p:cNvPr>
          <p:cNvSpPr txBox="1"/>
          <p:nvPr/>
        </p:nvSpPr>
        <p:spPr>
          <a:xfrm>
            <a:off x="170576" y="537688"/>
            <a:ext cx="2622590" cy="646331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X-location where </a:t>
            </a:r>
            <a:r>
              <a:rPr lang="en-US" sz="1200" dirty="0" err="1"/>
              <a:t>min_mesh</a:t>
            </a:r>
            <a:r>
              <a:rPr lang="en-US" sz="1200" dirty="0"/>
              <a:t>|(A+B)/B0| starts between 4 and 5 at t=0 and ends near 1.5 at t=t</a:t>
            </a:r>
            <a:r>
              <a:rPr lang="en-US" sz="1200" baseline="-25000" dirty="0"/>
              <a:t>0</a:t>
            </a:r>
            <a:r>
              <a:rPr lang="en-US" sz="1200" dirty="0"/>
              <a:t>.</a:t>
            </a:r>
            <a:endParaRPr lang="en-US" sz="1200" baseline="-25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5D2349-F610-2446-8217-60001CBA8430}"/>
              </a:ext>
            </a:extLst>
          </p:cNvPr>
          <p:cNvSpPr txBox="1"/>
          <p:nvPr/>
        </p:nvSpPr>
        <p:spPr>
          <a:xfrm>
            <a:off x="9613466" y="607888"/>
            <a:ext cx="1337739" cy="461665"/>
          </a:xfrm>
          <a:prstGeom prst="rect">
            <a:avLst/>
          </a:prstGeom>
          <a:solidFill>
            <a:srgbClr val="FFE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Selected with</a:t>
            </a:r>
          </a:p>
          <a:p>
            <a:pPr algn="ctr"/>
            <a:r>
              <a:rPr lang="en-US" sz="1200" dirty="0" err="1"/>
              <a:t>N</a:t>
            </a:r>
            <a:r>
              <a:rPr lang="en-US" sz="1200" baseline="-25000" dirty="0" err="1"/>
              <a:t>b</a:t>
            </a:r>
            <a:r>
              <a:rPr lang="en-US" sz="1200" dirty="0"/>
              <a:t> Location finder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6DF08ED6-D7DF-4E46-9D29-99E1C491D2C3}"/>
              </a:ext>
            </a:extLst>
          </p:cNvPr>
          <p:cNvSpPr/>
          <p:nvPr/>
        </p:nvSpPr>
        <p:spPr>
          <a:xfrm rot="5400000">
            <a:off x="10170296" y="604205"/>
            <a:ext cx="224080" cy="17350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1F1BF28-1A3E-C344-80E7-1D2F191900B9}"/>
              </a:ext>
            </a:extLst>
          </p:cNvPr>
          <p:cNvCxnSpPr>
            <a:stCxn id="64" idx="2"/>
            <a:endCxn id="20" idx="1"/>
          </p:cNvCxnSpPr>
          <p:nvPr/>
        </p:nvCxnSpPr>
        <p:spPr>
          <a:xfrm>
            <a:off x="10282336" y="1069553"/>
            <a:ext cx="0" cy="290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Left Brace 79">
            <a:extLst>
              <a:ext uri="{FF2B5EF4-FFF2-40B4-BE49-F238E27FC236}">
                <a16:creationId xmlns:a16="http://schemas.microsoft.com/office/drawing/2014/main" id="{7FFE7484-5F27-AE41-AE58-BB3EE9BA3DB5}"/>
              </a:ext>
            </a:extLst>
          </p:cNvPr>
          <p:cNvSpPr/>
          <p:nvPr/>
        </p:nvSpPr>
        <p:spPr>
          <a:xfrm rot="5400000">
            <a:off x="7645753" y="224480"/>
            <a:ext cx="224080" cy="24945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CC0F4EE6-FDAA-714A-81C8-EC0A808D37D8}"/>
              </a:ext>
            </a:extLst>
          </p:cNvPr>
          <p:cNvSpPr/>
          <p:nvPr/>
        </p:nvSpPr>
        <p:spPr>
          <a:xfrm rot="5400000">
            <a:off x="1370378" y="735651"/>
            <a:ext cx="224080" cy="14721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1FEBE23-5998-844F-94F9-CD13B4F256D1}"/>
              </a:ext>
            </a:extLst>
          </p:cNvPr>
          <p:cNvCxnSpPr>
            <a:cxnSpLocks/>
            <a:stCxn id="7" idx="2"/>
            <a:endCxn id="81" idx="1"/>
          </p:cNvCxnSpPr>
          <p:nvPr/>
        </p:nvCxnSpPr>
        <p:spPr>
          <a:xfrm>
            <a:off x="1481871" y="1184019"/>
            <a:ext cx="547" cy="175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D4E1193-20CE-D047-AC52-62390FC11ED3}"/>
              </a:ext>
            </a:extLst>
          </p:cNvPr>
          <p:cNvSpPr txBox="1"/>
          <p:nvPr/>
        </p:nvSpPr>
        <p:spPr>
          <a:xfrm>
            <a:off x="7032611" y="607888"/>
            <a:ext cx="1444627" cy="461665"/>
          </a:xfrm>
          <a:prstGeom prst="rect">
            <a:avLst/>
          </a:prstGeom>
          <a:solidFill>
            <a:srgbClr val="FFE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Selected with</a:t>
            </a:r>
          </a:p>
          <a:p>
            <a:pPr algn="ctr"/>
            <a:r>
              <a:rPr lang="en-US" sz="1200" dirty="0" err="1"/>
              <a:t>LemmaBound</a:t>
            </a:r>
            <a:r>
              <a:rPr lang="en-US" sz="1200" dirty="0"/>
              <a:t> utility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5D4B852-DB38-DC44-9A6C-7980B030C4DE}"/>
              </a:ext>
            </a:extLst>
          </p:cNvPr>
          <p:cNvCxnSpPr>
            <a:stCxn id="87" idx="2"/>
          </p:cNvCxnSpPr>
          <p:nvPr/>
        </p:nvCxnSpPr>
        <p:spPr>
          <a:xfrm flipH="1">
            <a:off x="7754924" y="1069553"/>
            <a:ext cx="1" cy="290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2CCBFDFA-5138-5844-84F9-84185B9C1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828" y="2230790"/>
            <a:ext cx="208092" cy="19282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C693C2FF-BDEB-2F44-8A83-E909C423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828" y="2582724"/>
            <a:ext cx="208092" cy="192826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1886CC2-BDB7-EE4F-9AF9-FD35B857A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828" y="2901349"/>
            <a:ext cx="208092" cy="192826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7FAF4BB7-73B5-384D-A45E-29B098269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828" y="3222176"/>
            <a:ext cx="208092" cy="1928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63C0CE4-7148-2448-9B56-5EB57EEBCCFE}"/>
              </a:ext>
            </a:extLst>
          </p:cNvPr>
          <p:cNvSpPr txBox="1"/>
          <p:nvPr/>
        </p:nvSpPr>
        <p:spPr>
          <a:xfrm>
            <a:off x="1814874" y="6320484"/>
            <a:ext cx="19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1) </a:t>
            </a:r>
            <a:r>
              <a:rPr lang="en-US" sz="1200" dirty="0" err="1"/>
              <a:t>Gourdon-Demichel</a:t>
            </a:r>
            <a:r>
              <a:rPr lang="en-US" sz="1200" dirty="0"/>
              <a:t> 2004 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9BA09A15-1939-B54E-853C-D7AD466A5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828" y="3538446"/>
            <a:ext cx="208092" cy="19282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1AC9A80-E8A7-B34B-90AD-6A20E762E251}"/>
              </a:ext>
            </a:extLst>
          </p:cNvPr>
          <p:cNvSpPr txBox="1"/>
          <p:nvPr/>
        </p:nvSpPr>
        <p:spPr>
          <a:xfrm>
            <a:off x="2755066" y="3153392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0982AC-8C3A-E342-A288-6336E3EC7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828" y="3862256"/>
            <a:ext cx="208092" cy="1928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2BDAB35-E4F1-CA49-9AFE-C8873156C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828" y="4178526"/>
            <a:ext cx="208092" cy="1928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160B33-4A83-FF4C-A9CF-0AB5463E0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828" y="4498566"/>
            <a:ext cx="208092" cy="1928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11211AD-2B75-0E4C-BD2F-FA4B6211B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828" y="4826226"/>
            <a:ext cx="208092" cy="192826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839262D-12EA-B44F-A7EA-1A1FE99251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51352"/>
              </p:ext>
            </p:extLst>
          </p:nvPr>
        </p:nvGraphicFramePr>
        <p:xfrm>
          <a:off x="589716" y="1645684"/>
          <a:ext cx="10834480" cy="4451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name="Worksheet" r:id="rId5" imgW="8902700" imgH="3657600" progId="Excel.Sheet.12">
                  <p:embed/>
                </p:oleObj>
              </mc:Choice>
              <mc:Fallback>
                <p:oleObj name="Worksheet" r:id="rId5" imgW="8902700" imgH="3657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9716" y="1645684"/>
                        <a:ext cx="10834480" cy="44512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D67CDB9B-1BBD-6E43-85B6-D6B2EF7A0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9208" y="5138646"/>
            <a:ext cx="208092" cy="19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8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FB2ACC8-3632-0D43-94BE-13F989E39012}"/>
              </a:ext>
            </a:extLst>
          </p:cNvPr>
          <p:cNvSpPr txBox="1"/>
          <p:nvPr/>
        </p:nvSpPr>
        <p:spPr>
          <a:xfrm>
            <a:off x="4064846" y="-3442"/>
            <a:ext cx="450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Software used and useful links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B355B1-0121-2740-B7D5-E439B04DD434}"/>
              </a:ext>
            </a:extLst>
          </p:cNvPr>
          <p:cNvCxnSpPr/>
          <p:nvPr/>
        </p:nvCxnSpPr>
        <p:spPr>
          <a:xfrm>
            <a:off x="0" y="434503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E591A9A-4661-CF46-8622-A1F1A68F66F3}"/>
              </a:ext>
            </a:extLst>
          </p:cNvPr>
          <p:cNvSpPr txBox="1"/>
          <p:nvPr/>
        </p:nvSpPr>
        <p:spPr>
          <a:xfrm>
            <a:off x="2062560" y="995000"/>
            <a:ext cx="8465972" cy="313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All software was developed in two languages and results between them were reconciled: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Symbolic math programming language - </a:t>
            </a:r>
            <a:r>
              <a:rPr lang="en-US" b="1" dirty="0" err="1"/>
              <a:t>pari</a:t>
            </a:r>
            <a:r>
              <a:rPr lang="en-US" b="1" dirty="0"/>
              <a:t>/</a:t>
            </a:r>
            <a:r>
              <a:rPr lang="en-US" b="1" dirty="0" err="1"/>
              <a:t>gp</a:t>
            </a:r>
            <a:r>
              <a:rPr lang="en-US" b="1" dirty="0"/>
              <a:t> 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https://pari.math.u-bordeaux.fr</a:t>
            </a:r>
            <a:r>
              <a:rPr lang="en-US" dirty="0"/>
              <a:t> )</a:t>
            </a:r>
          </a:p>
          <a:p>
            <a:endParaRPr lang="en-US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Short development time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Relatively fast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Arithmetic Balls C-based library - </a:t>
            </a:r>
            <a:r>
              <a:rPr lang="en-US" b="1" dirty="0"/>
              <a:t>Arb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http://arblib.org</a:t>
            </a:r>
            <a:r>
              <a:rPr lang="en-US" dirty="0"/>
              <a:t>)</a:t>
            </a:r>
          </a:p>
          <a:p>
            <a:endParaRPr lang="en-US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Longer development time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Very fast (up to 20 x </a:t>
            </a:r>
            <a:r>
              <a:rPr lang="en-US" dirty="0" err="1"/>
              <a:t>pari</a:t>
            </a:r>
            <a:r>
              <a:rPr lang="en-US" dirty="0"/>
              <a:t>/</a:t>
            </a:r>
            <a:r>
              <a:rPr lang="en-US" dirty="0" err="1"/>
              <a:t>gp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559C2D-4315-644E-8151-42F711E9ED72}"/>
              </a:ext>
            </a:extLst>
          </p:cNvPr>
          <p:cNvSpPr txBox="1"/>
          <p:nvPr/>
        </p:nvSpPr>
        <p:spPr>
          <a:xfrm>
            <a:off x="2150026" y="4757866"/>
            <a:ext cx="8275792" cy="1200329"/>
          </a:xfrm>
          <a:prstGeom prst="rect">
            <a:avLst/>
          </a:prstGeom>
          <a:solidFill>
            <a:srgbClr val="FFE69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All software and results are free to use (under the LGPL-terms) and can be found here:</a:t>
            </a:r>
          </a:p>
          <a:p>
            <a:endParaRPr lang="en-US" dirty="0"/>
          </a:p>
          <a:p>
            <a:pPr algn="ctr"/>
            <a:r>
              <a:rPr lang="en-US" dirty="0">
                <a:hlinkClick r:id="rId5"/>
              </a:rPr>
              <a:t>https://github.com/km-git-acc/dbn_upper_bound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6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BD08A3-2757-644A-8FB7-489CD384D997}"/>
                  </a:ext>
                </a:extLst>
              </p:cNvPr>
              <p:cNvSpPr txBox="1"/>
              <p:nvPr/>
            </p:nvSpPr>
            <p:spPr>
              <a:xfrm>
                <a:off x="1373632" y="827439"/>
                <a:ext cx="9567269" cy="557505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The basic De </a:t>
                </a:r>
                <a:r>
                  <a:rPr lang="en-US" sz="2400" dirty="0" err="1"/>
                  <a:t>Bruijn</a:t>
                </a:r>
                <a:r>
                  <a:rPr lang="en-US" sz="2400" dirty="0"/>
                  <a:t>-Newman idea and the function </a:t>
                </a:r>
                <a:r>
                  <a:rPr lang="en-US" sz="2400" dirty="0" err="1"/>
                  <a:t>H</a:t>
                </a:r>
                <a:r>
                  <a:rPr lang="en-US" sz="2400" baseline="-25000" dirty="0" err="1"/>
                  <a:t>t</a:t>
                </a:r>
                <a:r>
                  <a:rPr lang="en-US" sz="2400" dirty="0"/>
                  <a:t>(</a:t>
                </a:r>
                <a:r>
                  <a:rPr lang="en-US" sz="2400" dirty="0" err="1"/>
                  <a:t>x+iy</a:t>
                </a:r>
                <a:r>
                  <a:rPr lang="en-US" sz="2400" dirty="0"/>
                  <a:t>).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How to effectively bound a good estimate for </a:t>
                </a:r>
                <a:r>
                  <a:rPr lang="en-US" sz="2400" dirty="0" err="1"/>
                  <a:t>H</a:t>
                </a:r>
                <a:r>
                  <a:rPr lang="en-US" sz="2400" baseline="-25000" dirty="0" err="1"/>
                  <a:t>t</a:t>
                </a:r>
                <a:r>
                  <a:rPr lang="en-US" sz="2400" dirty="0"/>
                  <a:t>?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Some observations on the zeros of H</a:t>
                </a:r>
                <a:r>
                  <a:rPr lang="en-US" sz="2400" baseline="-25000" dirty="0"/>
                  <a:t>t</a:t>
                </a:r>
                <a:r>
                  <a:rPr lang="en-US" sz="2400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How could zeros of </a:t>
                </a:r>
                <a:r>
                  <a:rPr lang="en-US" sz="2400" dirty="0" err="1"/>
                  <a:t>H</a:t>
                </a:r>
                <a:r>
                  <a:rPr lang="en-US" sz="2400" baseline="-25000" dirty="0" err="1"/>
                  <a:t>t</a:t>
                </a:r>
                <a:r>
                  <a:rPr lang="en-US" sz="2400" dirty="0"/>
                  <a:t> be 'blocked' to lower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/>
                  <a:t> upper bound.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The key ideas behind the “Barrier approach”.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How to ensure no zeros have passed the Barrier?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How to show that </a:t>
                </a:r>
                <a:r>
                  <a:rPr lang="en-US" sz="2400" dirty="0" err="1"/>
                  <a:t>H</a:t>
                </a:r>
                <a:r>
                  <a:rPr lang="en-US" sz="2400" baseline="-25000" dirty="0" err="1"/>
                  <a:t>t</a:t>
                </a:r>
                <a:r>
                  <a:rPr lang="en-US" sz="2400" dirty="0"/>
                  <a:t> doesn’t vanish from the Barrier to </a:t>
                </a:r>
                <a:r>
                  <a:rPr lang="en-US" sz="2400" dirty="0" err="1"/>
                  <a:t>N</a:t>
                </a:r>
                <a:r>
                  <a:rPr lang="en-US" sz="2400" baseline="-25000" dirty="0" err="1"/>
                  <a:t>b</a:t>
                </a:r>
                <a:r>
                  <a:rPr lang="en-US" sz="2400" dirty="0"/>
                  <a:t> ?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Optimizations used to improve computation speed.</a:t>
                </a:r>
                <a:endParaRPr lang="en-US" sz="2400" baseline="-25000" dirty="0"/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Numerical results showing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/>
                  <a:t> &lt; 0.19 (0.14 conditionally on RH &lt; 10^17).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Software used, optimizations, and detailed results available.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BD08A3-2757-644A-8FB7-489CD384D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32" y="827439"/>
                <a:ext cx="9567269" cy="5575052"/>
              </a:xfrm>
              <a:prstGeom prst="rect">
                <a:avLst/>
              </a:prstGeom>
              <a:blipFill>
                <a:blip r:embed="rId2"/>
                <a:stretch>
                  <a:fillRect l="-930" b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B4D1D-8EAC-BA44-A54B-6FE7C65C00AC}"/>
              </a:ext>
            </a:extLst>
          </p:cNvPr>
          <p:cNvCxnSpPr/>
          <p:nvPr/>
        </p:nvCxnSpPr>
        <p:spPr>
          <a:xfrm>
            <a:off x="0" y="434354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4D5EDD8-3F72-654A-A804-9561FBAFE4B0}"/>
              </a:ext>
            </a:extLst>
          </p:cNvPr>
          <p:cNvSpPr txBox="1"/>
          <p:nvPr/>
        </p:nvSpPr>
        <p:spPr>
          <a:xfrm>
            <a:off x="4792697" y="-7736"/>
            <a:ext cx="372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 level storyline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80835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5F0D14-C988-5A4A-B7C3-5074A70D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998" y="731404"/>
            <a:ext cx="2549381" cy="5851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D0B4C6-8AB6-7C40-9AE6-2EAF5BE3D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762" y="1720841"/>
            <a:ext cx="2066029" cy="721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E2F3D1-6CF4-8340-8F6C-B949456AB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788" y="3329373"/>
            <a:ext cx="2844800" cy="77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1B4D6-794A-0C4E-B7C7-95E288590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86" y="4911903"/>
            <a:ext cx="3232116" cy="577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3CE876-A708-E14D-9BC3-ABF3B1D3F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159" y="4970885"/>
            <a:ext cx="3086100" cy="838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93D263-E80A-2A47-98EC-764E3EDB442F}"/>
              </a:ext>
            </a:extLst>
          </p:cNvPr>
          <p:cNvSpPr/>
          <p:nvPr/>
        </p:nvSpPr>
        <p:spPr>
          <a:xfrm>
            <a:off x="4954832" y="1690643"/>
            <a:ext cx="2366746" cy="786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70B50-ADCF-084A-AB06-9008A043941F}"/>
              </a:ext>
            </a:extLst>
          </p:cNvPr>
          <p:cNvSpPr/>
          <p:nvPr/>
        </p:nvSpPr>
        <p:spPr>
          <a:xfrm>
            <a:off x="4878627" y="727990"/>
            <a:ext cx="2475155" cy="58510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52C7C7-4471-DC49-8D76-BB0703B3A384}"/>
              </a:ext>
            </a:extLst>
          </p:cNvPr>
          <p:cNvSpPr/>
          <p:nvPr/>
        </p:nvSpPr>
        <p:spPr>
          <a:xfrm>
            <a:off x="4749500" y="3363250"/>
            <a:ext cx="2793571" cy="7408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7A1CBA-0979-7146-B7CA-967B64C8B355}"/>
              </a:ext>
            </a:extLst>
          </p:cNvPr>
          <p:cNvSpPr/>
          <p:nvPr/>
        </p:nvSpPr>
        <p:spPr>
          <a:xfrm>
            <a:off x="4542370" y="5028290"/>
            <a:ext cx="3206164" cy="75750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431C4-3B78-8E48-9202-14F81420548E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6138205" y="2476935"/>
            <a:ext cx="8081" cy="8863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86FFC-45F9-1A45-88BA-FE172868E0F5}"/>
              </a:ext>
            </a:extLst>
          </p:cNvPr>
          <p:cNvSpPr/>
          <p:nvPr/>
        </p:nvSpPr>
        <p:spPr>
          <a:xfrm>
            <a:off x="522933" y="4912053"/>
            <a:ext cx="3356230" cy="58727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328FC7-B66E-1D4F-BC32-EC39A4C8ED44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6145452" y="4104073"/>
            <a:ext cx="834" cy="9242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DAF2F5AF-B97B-1548-B43E-F42BEBBAFE09}"/>
              </a:ext>
            </a:extLst>
          </p:cNvPr>
          <p:cNvSpPr/>
          <p:nvPr/>
        </p:nvSpPr>
        <p:spPr>
          <a:xfrm>
            <a:off x="5760406" y="5120499"/>
            <a:ext cx="392667" cy="505522"/>
          </a:xfrm>
          <a:prstGeom prst="ellipse">
            <a:avLst/>
          </a:prstGeom>
          <a:noFill/>
          <a:ln w="9525">
            <a:solidFill>
              <a:srgbClr val="F4B1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AE0739-87DB-0D41-8A5E-EFE8E0700E7D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879163" y="4046722"/>
            <a:ext cx="1773837" cy="115897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65735F9-2F9A-1E4E-95A5-F792D527C823}"/>
              </a:ext>
            </a:extLst>
          </p:cNvPr>
          <p:cNvSpPr txBox="1"/>
          <p:nvPr/>
        </p:nvSpPr>
        <p:spPr>
          <a:xfrm>
            <a:off x="5556315" y="4227945"/>
            <a:ext cx="1171859" cy="646331"/>
          </a:xfrm>
          <a:prstGeom prst="rect">
            <a:avLst/>
          </a:prstGeom>
          <a:solidFill>
            <a:srgbClr val="FFE699"/>
          </a:solidFill>
          <a:ln>
            <a:solidFill>
              <a:srgbClr val="FFE699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New family of</a:t>
            </a:r>
          </a:p>
          <a:p>
            <a:pPr algn="ctr"/>
            <a:r>
              <a:rPr lang="en-US" sz="1200" dirty="0"/>
              <a:t>entire functions</a:t>
            </a:r>
          </a:p>
          <a:p>
            <a:pPr algn="ctr"/>
            <a:r>
              <a:rPr lang="en-US" sz="1200" dirty="0"/>
              <a:t>by De </a:t>
            </a:r>
            <a:r>
              <a:rPr lang="en-US" sz="1200" dirty="0" err="1"/>
              <a:t>Bruijn</a:t>
            </a:r>
            <a:endParaRPr 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1FE569-DC26-0544-AFC1-8B597A2AE5EE}"/>
              </a:ext>
            </a:extLst>
          </p:cNvPr>
          <p:cNvSpPr txBox="1"/>
          <p:nvPr/>
        </p:nvSpPr>
        <p:spPr>
          <a:xfrm>
            <a:off x="3127093" y="-726"/>
            <a:ext cx="9075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idea behind the De </a:t>
            </a:r>
            <a:r>
              <a:rPr lang="en-US" sz="2400" dirty="0" err="1"/>
              <a:t>Bruijn</a:t>
            </a:r>
            <a:r>
              <a:rPr lang="en-US" sz="2400" dirty="0"/>
              <a:t>-Newman constant</a:t>
            </a:r>
            <a:endParaRPr lang="en-US" sz="2400" baseline="-250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1258526-BF48-2B4E-9913-AFD364BDC1DD}"/>
              </a:ext>
            </a:extLst>
          </p:cNvPr>
          <p:cNvCxnSpPr/>
          <p:nvPr/>
        </p:nvCxnSpPr>
        <p:spPr>
          <a:xfrm>
            <a:off x="0" y="434354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07A71CC-8311-3A43-AA0E-E177738C657E}"/>
              </a:ext>
            </a:extLst>
          </p:cNvPr>
          <p:cNvCxnSpPr>
            <a:cxnSpLocks/>
            <a:stCxn id="59" idx="0"/>
            <a:endCxn id="16" idx="2"/>
          </p:cNvCxnSpPr>
          <p:nvPr/>
        </p:nvCxnSpPr>
        <p:spPr>
          <a:xfrm flipH="1" flipV="1">
            <a:off x="6145452" y="5785798"/>
            <a:ext cx="1679" cy="35917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8932F88-FA2E-1244-BC7D-813FFE24BD96}"/>
              </a:ext>
            </a:extLst>
          </p:cNvPr>
          <p:cNvSpPr txBox="1"/>
          <p:nvPr/>
        </p:nvSpPr>
        <p:spPr>
          <a:xfrm>
            <a:off x="3673442" y="6158125"/>
            <a:ext cx="502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First step: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develop an effectively bounded estimate.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C5F0ACD-6D92-8242-A0C6-3843893A70F1}"/>
              </a:ext>
            </a:extLst>
          </p:cNvPr>
          <p:cNvSpPr/>
          <p:nvPr/>
        </p:nvSpPr>
        <p:spPr>
          <a:xfrm>
            <a:off x="3655402" y="6144977"/>
            <a:ext cx="4983457" cy="39231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1DDA05-6AF5-5A43-B4A4-C3D5D38BA25B}"/>
              </a:ext>
            </a:extLst>
          </p:cNvPr>
          <p:cNvCxnSpPr/>
          <p:nvPr/>
        </p:nvCxnSpPr>
        <p:spPr>
          <a:xfrm>
            <a:off x="2041604" y="905056"/>
            <a:ext cx="0" cy="32735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972A08C-94B5-D744-ADA7-78ECDAFE62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2075824" y="929634"/>
            <a:ext cx="0" cy="32407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B765CD7-3CB1-4D40-8F3D-13124555E8AC}"/>
              </a:ext>
            </a:extLst>
          </p:cNvPr>
          <p:cNvSpPr/>
          <p:nvPr/>
        </p:nvSpPr>
        <p:spPr>
          <a:xfrm>
            <a:off x="2041604" y="1006583"/>
            <a:ext cx="347891" cy="3077809"/>
          </a:xfrm>
          <a:prstGeom prst="rect">
            <a:avLst/>
          </a:prstGeom>
          <a:solidFill>
            <a:srgbClr val="FFE699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66E0B6-2658-404B-BE7E-61E761063791}"/>
              </a:ext>
            </a:extLst>
          </p:cNvPr>
          <p:cNvCxnSpPr/>
          <p:nvPr/>
        </p:nvCxnSpPr>
        <p:spPr>
          <a:xfrm>
            <a:off x="2210604" y="915099"/>
            <a:ext cx="0" cy="3273518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1A1CDB8-79DF-A243-B54D-E26D8FEAA0B4}"/>
              </a:ext>
            </a:extLst>
          </p:cNvPr>
          <p:cNvSpPr/>
          <p:nvPr/>
        </p:nvSpPr>
        <p:spPr>
          <a:xfrm>
            <a:off x="2185182" y="1840778"/>
            <a:ext cx="46226" cy="466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6971929-A2DF-254A-BC6F-5C80C1010FE1}"/>
              </a:ext>
            </a:extLst>
          </p:cNvPr>
          <p:cNvSpPr/>
          <p:nvPr/>
        </p:nvSpPr>
        <p:spPr>
          <a:xfrm>
            <a:off x="2188392" y="2145588"/>
            <a:ext cx="46226" cy="466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59A6A35-F5F1-8643-8CB2-95A4FB85E0EC}"/>
              </a:ext>
            </a:extLst>
          </p:cNvPr>
          <p:cNvSpPr/>
          <p:nvPr/>
        </p:nvSpPr>
        <p:spPr>
          <a:xfrm>
            <a:off x="2188392" y="1698101"/>
            <a:ext cx="46226" cy="466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76E1532-9843-0343-A090-1632BF3BAB91}"/>
              </a:ext>
            </a:extLst>
          </p:cNvPr>
          <p:cNvSpPr/>
          <p:nvPr/>
        </p:nvSpPr>
        <p:spPr>
          <a:xfrm>
            <a:off x="2188392" y="1448416"/>
            <a:ext cx="46226" cy="466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698335-8827-734F-B824-90C48EC4DC4A}"/>
              </a:ext>
            </a:extLst>
          </p:cNvPr>
          <p:cNvSpPr/>
          <p:nvPr/>
        </p:nvSpPr>
        <p:spPr>
          <a:xfrm>
            <a:off x="2188392" y="1357621"/>
            <a:ext cx="46226" cy="466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91D61E5-3DB8-4C4D-8B64-759D327C5AB1}"/>
              </a:ext>
            </a:extLst>
          </p:cNvPr>
          <p:cNvGrpSpPr/>
          <p:nvPr/>
        </p:nvGrpSpPr>
        <p:grpSpPr>
          <a:xfrm flipV="1">
            <a:off x="2185182" y="2861410"/>
            <a:ext cx="49436" cy="834660"/>
            <a:chOff x="5549798" y="1577258"/>
            <a:chExt cx="48894" cy="81724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F88E304-D40D-B643-B9B2-8E39A6CDB2B8}"/>
                </a:ext>
              </a:extLst>
            </p:cNvPr>
            <p:cNvSpPr/>
            <p:nvPr/>
          </p:nvSpPr>
          <p:spPr>
            <a:xfrm>
              <a:off x="5549798" y="2050333"/>
              <a:ext cx="45719" cy="4571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4F3A5B6-53B2-B54D-8BFB-F1B9462CDBB8}"/>
                </a:ext>
              </a:extLst>
            </p:cNvPr>
            <p:cNvSpPr/>
            <p:nvPr/>
          </p:nvSpPr>
          <p:spPr>
            <a:xfrm>
              <a:off x="5552973" y="2348783"/>
              <a:ext cx="45719" cy="4571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0700304-88AE-DC4D-9CF6-B69048C3B20D}"/>
                </a:ext>
              </a:extLst>
            </p:cNvPr>
            <p:cNvSpPr/>
            <p:nvPr/>
          </p:nvSpPr>
          <p:spPr>
            <a:xfrm>
              <a:off x="5552973" y="1910633"/>
              <a:ext cx="45719" cy="4571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69291BC-6061-DF47-AFDB-657B036394F2}"/>
                </a:ext>
              </a:extLst>
            </p:cNvPr>
            <p:cNvSpPr/>
            <p:nvPr/>
          </p:nvSpPr>
          <p:spPr>
            <a:xfrm>
              <a:off x="5552973" y="1666158"/>
              <a:ext cx="45719" cy="4571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0822BC4-55E4-9C4C-9BE3-D8B7508359AD}"/>
                </a:ext>
              </a:extLst>
            </p:cNvPr>
            <p:cNvSpPr/>
            <p:nvPr/>
          </p:nvSpPr>
          <p:spPr>
            <a:xfrm>
              <a:off x="5552973" y="1577258"/>
              <a:ext cx="45719" cy="4571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6127BEF-52F5-3048-9BCB-B6925D28B025}"/>
              </a:ext>
            </a:extLst>
          </p:cNvPr>
          <p:cNvSpPr txBox="1"/>
          <p:nvPr/>
        </p:nvSpPr>
        <p:spPr>
          <a:xfrm>
            <a:off x="1894011" y="2503228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E1C60E-B725-DF44-A2B2-C4651E1EAD58}"/>
              </a:ext>
            </a:extLst>
          </p:cNvPr>
          <p:cNvSpPr txBox="1"/>
          <p:nvPr/>
        </p:nvSpPr>
        <p:spPr>
          <a:xfrm>
            <a:off x="2276657" y="2497878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E54B9C-FF7E-684D-AB07-333901905F67}"/>
                  </a:ext>
                </a:extLst>
              </p:cNvPr>
              <p:cNvSpPr txBox="1"/>
              <p:nvPr/>
            </p:nvSpPr>
            <p:spPr>
              <a:xfrm>
                <a:off x="3603263" y="2373856"/>
                <a:ext cx="336990" cy="31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E54B9C-FF7E-684D-AB07-333901905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263" y="2373856"/>
                <a:ext cx="336990" cy="3143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A439E70-FC10-8A4B-8385-D3AE14D8C42F}"/>
                  </a:ext>
                </a:extLst>
              </p:cNvPr>
              <p:cNvSpPr txBox="1"/>
              <p:nvPr/>
            </p:nvSpPr>
            <p:spPr>
              <a:xfrm>
                <a:off x="1899401" y="632723"/>
                <a:ext cx="3627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𝑖𝑇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A439E70-FC10-8A4B-8385-D3AE14D8C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401" y="632723"/>
                <a:ext cx="36279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B8F21C2-3971-804D-A12D-345AC1367141}"/>
              </a:ext>
            </a:extLst>
          </p:cNvPr>
          <p:cNvCxnSpPr/>
          <p:nvPr/>
        </p:nvCxnSpPr>
        <p:spPr>
          <a:xfrm>
            <a:off x="9964116" y="1066938"/>
            <a:ext cx="0" cy="29234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F2C5720-DBDD-C245-B337-0EF4BEA30AC9}"/>
              </a:ext>
            </a:extLst>
          </p:cNvPr>
          <p:cNvCxnSpPr>
            <a:cxnSpLocks/>
          </p:cNvCxnSpPr>
          <p:nvPr/>
        </p:nvCxnSpPr>
        <p:spPr>
          <a:xfrm flipH="1">
            <a:off x="8078096" y="2518525"/>
            <a:ext cx="3685258" cy="106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04E12295-C3A5-DE40-B1A9-4F86554B7782}"/>
              </a:ext>
            </a:extLst>
          </p:cNvPr>
          <p:cNvSpPr/>
          <p:nvPr/>
        </p:nvSpPr>
        <p:spPr>
          <a:xfrm rot="5400000">
            <a:off x="9805436" y="796982"/>
            <a:ext cx="252808" cy="3464932"/>
          </a:xfrm>
          <a:prstGeom prst="rect">
            <a:avLst/>
          </a:prstGeom>
          <a:solidFill>
            <a:srgbClr val="FFE699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B34AE36-F9A6-9F40-A17B-102046DA7D51}"/>
              </a:ext>
            </a:extLst>
          </p:cNvPr>
          <p:cNvSpPr/>
          <p:nvPr/>
        </p:nvSpPr>
        <p:spPr>
          <a:xfrm rot="5400000" flipV="1">
            <a:off x="8519432" y="2486909"/>
            <a:ext cx="52757" cy="880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FC031A0-D1A5-8648-9191-57A7355FF1CE}"/>
              </a:ext>
            </a:extLst>
          </p:cNvPr>
          <p:cNvSpPr/>
          <p:nvPr/>
        </p:nvSpPr>
        <p:spPr>
          <a:xfrm rot="5400000" flipV="1">
            <a:off x="9074235" y="2490573"/>
            <a:ext cx="52757" cy="880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9B8A1EE-038F-324D-A555-CDFA267C11DF}"/>
              </a:ext>
            </a:extLst>
          </p:cNvPr>
          <p:cNvSpPr/>
          <p:nvPr/>
        </p:nvSpPr>
        <p:spPr>
          <a:xfrm rot="5400000" flipV="1">
            <a:off x="8250532" y="2490573"/>
            <a:ext cx="52757" cy="880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4E1F016-523B-E247-A05D-D3A5CBCAB5BA}"/>
              </a:ext>
            </a:extLst>
          </p:cNvPr>
          <p:cNvSpPr txBox="1"/>
          <p:nvPr/>
        </p:nvSpPr>
        <p:spPr>
          <a:xfrm>
            <a:off x="9822963" y="2461223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A351F2D-9076-2B46-BBAF-F11AE29BF633}"/>
                  </a:ext>
                </a:extLst>
              </p:cNvPr>
              <p:cNvSpPr txBox="1"/>
              <p:nvPr/>
            </p:nvSpPr>
            <p:spPr>
              <a:xfrm>
                <a:off x="11697348" y="2361534"/>
                <a:ext cx="3063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A351F2D-9076-2B46-BBAF-F11AE29BF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348" y="2361534"/>
                <a:ext cx="306366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FE9237A-A49A-2E47-8CD0-C7EA6DE8CFC0}"/>
                  </a:ext>
                </a:extLst>
              </p:cNvPr>
              <p:cNvSpPr txBox="1"/>
              <p:nvPr/>
            </p:nvSpPr>
            <p:spPr>
              <a:xfrm>
                <a:off x="9797642" y="826412"/>
                <a:ext cx="357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𝑖𝑦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FE9237A-A49A-2E47-8CD0-C7EA6DE8C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642" y="826412"/>
                <a:ext cx="357214" cy="276999"/>
              </a:xfrm>
              <a:prstGeom prst="rect">
                <a:avLst/>
              </a:prstGeom>
              <a:blipFill>
                <a:blip r:embed="rId1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2FE2168B-8E9B-CE4A-91FE-F381E45EFCCC}"/>
              </a:ext>
            </a:extLst>
          </p:cNvPr>
          <p:cNvSpPr txBox="1"/>
          <p:nvPr/>
        </p:nvSpPr>
        <p:spPr>
          <a:xfrm>
            <a:off x="9825977" y="2229548"/>
            <a:ext cx="2167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i</a:t>
            </a:r>
            <a:endParaRPr lang="en-US" sz="11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CB61AA-436C-E84E-988C-3F2288F52B51}"/>
              </a:ext>
            </a:extLst>
          </p:cNvPr>
          <p:cNvSpPr txBox="1"/>
          <p:nvPr/>
        </p:nvSpPr>
        <p:spPr>
          <a:xfrm>
            <a:off x="9789947" y="2578168"/>
            <a:ext cx="2600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-</a:t>
            </a:r>
            <a:r>
              <a:rPr lang="en-US" sz="1100" dirty="0" err="1"/>
              <a:t>i</a:t>
            </a:r>
            <a:endParaRPr lang="en-US" sz="1100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C3474AD-DDCE-D44A-8A56-B0E80688A05B}"/>
              </a:ext>
            </a:extLst>
          </p:cNvPr>
          <p:cNvCxnSpPr>
            <a:cxnSpLocks/>
            <a:stCxn id="12" idx="2"/>
            <a:endCxn id="3" idx="0"/>
          </p:cNvCxnSpPr>
          <p:nvPr/>
        </p:nvCxnSpPr>
        <p:spPr>
          <a:xfrm flipH="1">
            <a:off x="6115777" y="1313095"/>
            <a:ext cx="428" cy="407746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CB7C8F0-844E-C846-A539-45EB136C1DA3}"/>
                  </a:ext>
                </a:extLst>
              </p:cNvPr>
              <p:cNvSpPr txBox="1"/>
              <p:nvPr/>
            </p:nvSpPr>
            <p:spPr>
              <a:xfrm>
                <a:off x="2796126" y="1513429"/>
                <a:ext cx="11495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en-US" sz="1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𝑖𝑇</m:t>
                      </m:r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CB7C8F0-844E-C846-A539-45EB136C1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126" y="1513429"/>
                <a:ext cx="1149545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D247B1A-ADE7-9848-AB0C-EA17C324D7B2}"/>
                  </a:ext>
                </a:extLst>
              </p:cNvPr>
              <p:cNvSpPr txBox="1"/>
              <p:nvPr/>
            </p:nvSpPr>
            <p:spPr>
              <a:xfrm>
                <a:off x="8218206" y="1478536"/>
                <a:ext cx="11369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en-US" sz="1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𝑖𝑦</m:t>
                      </m:r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D247B1A-ADE7-9848-AB0C-EA17C324D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206" y="1478536"/>
                <a:ext cx="1136978" cy="338554"/>
              </a:xfrm>
              <a:prstGeom prst="rect">
                <a:avLst/>
              </a:prstGeom>
              <a:blipFill>
                <a:blip r:embed="rId1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97585E7-BB5C-894B-887B-0FD33A5BD392}"/>
              </a:ext>
            </a:extLst>
          </p:cNvPr>
          <p:cNvCxnSpPr>
            <a:stCxn id="12" idx="1"/>
          </p:cNvCxnSpPr>
          <p:nvPr/>
        </p:nvCxnSpPr>
        <p:spPr>
          <a:xfrm flipH="1">
            <a:off x="3975347" y="1020543"/>
            <a:ext cx="903280" cy="45799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6978030-EAEC-E645-A093-2E694E8F79A3}"/>
              </a:ext>
            </a:extLst>
          </p:cNvPr>
          <p:cNvCxnSpPr>
            <a:cxnSpLocks/>
            <a:stCxn id="11" idx="3"/>
            <a:endCxn id="84" idx="1"/>
          </p:cNvCxnSpPr>
          <p:nvPr/>
        </p:nvCxnSpPr>
        <p:spPr>
          <a:xfrm flipV="1">
            <a:off x="7321578" y="1647813"/>
            <a:ext cx="896628" cy="43597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ADDB11DC-F511-8C4E-96B5-7A01A07F0545}"/>
              </a:ext>
            </a:extLst>
          </p:cNvPr>
          <p:cNvSpPr txBox="1"/>
          <p:nvPr/>
        </p:nvSpPr>
        <p:spPr>
          <a:xfrm>
            <a:off x="1418924" y="1660889"/>
            <a:ext cx="614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/>
              <a:t>critical</a:t>
            </a:r>
          </a:p>
          <a:p>
            <a:pPr algn="ctr"/>
            <a:r>
              <a:rPr lang="en-US" sz="1200" i="1" dirty="0"/>
              <a:t>strip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603F9B7-CFC6-E948-B250-B97DCEAE8620}"/>
              </a:ext>
            </a:extLst>
          </p:cNvPr>
          <p:cNvSpPr txBox="1"/>
          <p:nvPr/>
        </p:nvSpPr>
        <p:spPr>
          <a:xfrm>
            <a:off x="9278948" y="1926090"/>
            <a:ext cx="614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/>
              <a:t>critical</a:t>
            </a:r>
          </a:p>
          <a:p>
            <a:pPr algn="ctr"/>
            <a:r>
              <a:rPr lang="en-US" sz="1200" i="1" dirty="0"/>
              <a:t>strip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ABFF341-849B-244F-99EC-463A8DD4E833}"/>
              </a:ext>
            </a:extLst>
          </p:cNvPr>
          <p:cNvSpPr/>
          <p:nvPr/>
        </p:nvSpPr>
        <p:spPr>
          <a:xfrm rot="16200000" flipH="1" flipV="1">
            <a:off x="11275307" y="2470424"/>
            <a:ext cx="52757" cy="880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ADD377-3AD7-A440-8649-1A340BDC462A}"/>
              </a:ext>
            </a:extLst>
          </p:cNvPr>
          <p:cNvSpPr/>
          <p:nvPr/>
        </p:nvSpPr>
        <p:spPr>
          <a:xfrm rot="16200000" flipH="1" flipV="1">
            <a:off x="10759834" y="2474088"/>
            <a:ext cx="52757" cy="880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D036BD4-EE63-7F4C-B3A5-2927BC3C40FA}"/>
              </a:ext>
            </a:extLst>
          </p:cNvPr>
          <p:cNvSpPr/>
          <p:nvPr/>
        </p:nvSpPr>
        <p:spPr>
          <a:xfrm rot="16200000" flipH="1" flipV="1">
            <a:off x="11544207" y="2474088"/>
            <a:ext cx="52757" cy="880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4A51AA0-D7F3-D845-BB82-8B22EB59685C}"/>
              </a:ext>
            </a:extLst>
          </p:cNvPr>
          <p:cNvSpPr txBox="1"/>
          <p:nvPr/>
        </p:nvSpPr>
        <p:spPr>
          <a:xfrm>
            <a:off x="9911028" y="2716186"/>
            <a:ext cx="2057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/>
              <a:t>non-trivial zeros now on real </a:t>
            </a:r>
          </a:p>
          <a:p>
            <a:pPr algn="ctr"/>
            <a:r>
              <a:rPr lang="en-US" sz="1200" i="1" dirty="0"/>
              <a:t>line but stretched by factor 2.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99B28-2CD1-D645-96A6-E3165DA36BA2}"/>
              </a:ext>
            </a:extLst>
          </p:cNvPr>
          <p:cNvSpPr txBox="1"/>
          <p:nvPr/>
        </p:nvSpPr>
        <p:spPr>
          <a:xfrm>
            <a:off x="5725369" y="2663104"/>
            <a:ext cx="800476" cy="461665"/>
          </a:xfrm>
          <a:prstGeom prst="rect">
            <a:avLst/>
          </a:prstGeom>
          <a:solidFill>
            <a:srgbClr val="FFE699"/>
          </a:solidFill>
          <a:ln>
            <a:solidFill>
              <a:srgbClr val="FFE699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Fourier</a:t>
            </a:r>
          </a:p>
          <a:p>
            <a:pPr algn="ctr"/>
            <a:r>
              <a:rPr lang="en-US" sz="1200" dirty="0"/>
              <a:t>transform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6997A2D-71E5-EF4A-9C8E-F757F6444E44}"/>
                  </a:ext>
                </a:extLst>
              </p:cNvPr>
              <p:cNvSpPr txBox="1"/>
              <p:nvPr/>
            </p:nvSpPr>
            <p:spPr>
              <a:xfrm>
                <a:off x="9382096" y="4243185"/>
                <a:ext cx="2429447" cy="229293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There exists a unique </a:t>
                </a:r>
                <a:r>
                  <a:rPr lang="en-US" sz="1200" i="1" dirty="0">
                    <a:ea typeface="Calibri" panose="020F0502020204030204" pitchFamily="34" charset="0"/>
                    <a:cs typeface="Verdana" panose="020B0604030504040204" pitchFamily="34" charset="0"/>
                  </a:rPr>
                  <a:t>De </a:t>
                </a:r>
                <a:r>
                  <a:rPr lang="en-US" sz="1200" i="1" dirty="0" err="1">
                    <a:ea typeface="Calibri" panose="020F0502020204030204" pitchFamily="34" charset="0"/>
                    <a:cs typeface="Verdana" panose="020B0604030504040204" pitchFamily="34" charset="0"/>
                  </a:rPr>
                  <a:t>Bruijn</a:t>
                </a:r>
                <a:r>
                  <a:rPr lang="en-US" sz="1200" i="1" dirty="0">
                    <a:ea typeface="Calibri" panose="020F0502020204030204" pitchFamily="34" charset="0"/>
                    <a:cs typeface="Verdana" panose="020B0604030504040204" pitchFamily="34" charset="0"/>
                  </a:rPr>
                  <a:t> – Newman constant</a:t>
                </a:r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Λ</m:t>
                    </m:r>
                  </m:oMath>
                </a14:m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, for which it is true that all zeros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t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≥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Λ</m:t>
                    </m:r>
                  </m:oMath>
                </a14:m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 are real:</a:t>
                </a:r>
              </a:p>
              <a:p>
                <a:endParaRPr lang="en-US" sz="800" dirty="0">
                  <a:ea typeface="Calibri" panose="020F0502020204030204" pitchFamily="34" charset="0"/>
                  <a:cs typeface="Verdana" panose="020B0604030504040204" pitchFamily="34" charset="0"/>
                </a:endParaRPr>
              </a:p>
              <a:p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1950 → de </a:t>
                </a:r>
                <a:r>
                  <a:rPr lang="en-US" sz="1200" dirty="0" err="1">
                    <a:ea typeface="Calibri" panose="020F0502020204030204" pitchFamily="34" charset="0"/>
                    <a:cs typeface="Verdana" panose="020B0604030504040204" pitchFamily="34" charset="0"/>
                  </a:rPr>
                  <a:t>Bruijn</a:t>
                </a:r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         : 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Λ</m:t>
                    </m:r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0.5</m:t>
                    </m:r>
                  </m:oMath>
                </a14:m>
                <a:endParaRPr lang="en-US" sz="1400" dirty="0">
                  <a:ea typeface="Calibri" panose="020F0502020204030204" pitchFamily="34" charset="0"/>
                  <a:cs typeface="Verdana" panose="020B0604030504040204" pitchFamily="34" charset="0"/>
                </a:endParaRPr>
              </a:p>
              <a:p>
                <a:r>
                  <a:rPr lang="en-US" sz="1100" dirty="0">
                    <a:ea typeface="Calibri" panose="020F0502020204030204" pitchFamily="34" charset="0"/>
                    <a:cs typeface="Verdana" panose="020B0604030504040204" pitchFamily="34" charset="0"/>
                  </a:rPr>
                  <a:t>                     .</a:t>
                </a:r>
              </a:p>
              <a:p>
                <a:r>
                  <a:rPr lang="en-US" sz="1100" dirty="0">
                    <a:ea typeface="Calibri" panose="020F0502020204030204" pitchFamily="34" charset="0"/>
                    <a:cs typeface="Verdana" panose="020B0604030504040204" pitchFamily="34" charset="0"/>
                  </a:rPr>
                  <a:t>                     .</a:t>
                </a:r>
              </a:p>
              <a:p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2008 → </a:t>
                </a:r>
                <a:r>
                  <a:rPr lang="en-US" sz="1200" dirty="0" err="1">
                    <a:ea typeface="Calibri" panose="020F0502020204030204" pitchFamily="34" charset="0"/>
                    <a:cs typeface="Verdana" panose="020B0604030504040204" pitchFamily="34" charset="0"/>
                  </a:rPr>
                  <a:t>Kee</a:t>
                </a:r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/Kim/Lee  :  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Λ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0.5</m:t>
                    </m:r>
                  </m:oMath>
                </a14:m>
                <a:endParaRPr lang="en-US" sz="1400" dirty="0">
                  <a:ea typeface="Calibri" panose="020F0502020204030204" pitchFamily="34" charset="0"/>
                  <a:cs typeface="Verdana" panose="020B0604030504040204" pitchFamily="34" charset="0"/>
                </a:endParaRPr>
              </a:p>
              <a:p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2018 → Rodgers/Tao   :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 </m:t>
                    </m:r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Λ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≥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0</m:t>
                    </m:r>
                  </m:oMath>
                </a14:m>
                <a:r>
                  <a:rPr lang="en-US" sz="1400" dirty="0">
                    <a:ea typeface="Calibri" panose="020F0502020204030204" pitchFamily="34" charset="0"/>
                    <a:cs typeface="Verdana" panose="020B0604030504040204" pitchFamily="34" charset="0"/>
                  </a:rPr>
                  <a:t> </a:t>
                </a:r>
              </a:p>
              <a:p>
                <a:endParaRPr lang="en-US" sz="800" dirty="0">
                  <a:ea typeface="Calibri" panose="020F0502020204030204" pitchFamily="34" charset="0"/>
                  <a:cs typeface="Verdana" panose="020B0604030504040204" pitchFamily="34" charset="0"/>
                </a:endParaRPr>
              </a:p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ea typeface="Calibri" panose="020F0502020204030204" pitchFamily="34" charset="0"/>
                    <a:cs typeface="Verdana" panose="020B0604030504040204" pitchFamily="34" charset="0"/>
                  </a:rPr>
                  <a:t>Could the DBN-upper bound be reduced further?</a:t>
                </a: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6997A2D-71E5-EF4A-9C8E-F757F6444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096" y="4243185"/>
                <a:ext cx="2429447" cy="22929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F3E6AFD-8280-4F4B-A32F-ED093713F979}"/>
              </a:ext>
            </a:extLst>
          </p:cNvPr>
          <p:cNvCxnSpPr>
            <a:cxnSpLocks/>
            <a:stCxn id="16" idx="3"/>
            <a:endCxn id="64" idx="1"/>
          </p:cNvCxnSpPr>
          <p:nvPr/>
        </p:nvCxnSpPr>
        <p:spPr>
          <a:xfrm flipV="1">
            <a:off x="7748534" y="5389653"/>
            <a:ext cx="1633562" cy="1739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147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9FC5EF9E-B0B4-8747-AC04-BDAD340E8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" y="5753190"/>
            <a:ext cx="759826" cy="7598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303BEF6-1AC8-C640-8BE9-E19504F9C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55" y="1495529"/>
            <a:ext cx="759826" cy="7598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112429-D728-1F4A-8C84-20F2C5FA7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42" y="5007021"/>
            <a:ext cx="3366114" cy="563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1C8784-CC25-CB42-AECE-D8549A181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48" y="4510352"/>
            <a:ext cx="2469559" cy="5058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A6CCA1-3721-5348-B3C8-D915E532E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200" y="877653"/>
            <a:ext cx="4401412" cy="437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FF3FC-1DE4-BC40-9E15-E3BB77791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920" y="2361060"/>
            <a:ext cx="6047900" cy="4771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35AC25-9068-E74B-B572-CCC70B357C1F}"/>
              </a:ext>
            </a:extLst>
          </p:cNvPr>
          <p:cNvSpPr txBox="1"/>
          <p:nvPr/>
        </p:nvSpPr>
        <p:spPr>
          <a:xfrm>
            <a:off x="12346279" y="6389352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 </a:t>
            </a:r>
            <a:r>
              <a:rPr lang="en-US" dirty="0" err="1"/>
              <a:t>Ht</a:t>
            </a:r>
            <a:r>
              <a:rPr lang="en-US" dirty="0"/>
              <a:t> ne 0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3EBCC0B-D768-EA42-9405-5C62D3BCA097}"/>
              </a:ext>
            </a:extLst>
          </p:cNvPr>
          <p:cNvGrpSpPr/>
          <p:nvPr/>
        </p:nvGrpSpPr>
        <p:grpSpPr>
          <a:xfrm>
            <a:off x="7444271" y="603374"/>
            <a:ext cx="3963997" cy="1492812"/>
            <a:chOff x="5691671" y="451223"/>
            <a:chExt cx="3963997" cy="149281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7684A10-C81C-4847-BB07-187EE3C7A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5676" y="1488323"/>
              <a:ext cx="3892857" cy="45571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AFBAE4-289B-3243-B412-E8910102E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1671" y="451223"/>
              <a:ext cx="3963997" cy="1085476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B08B99E-4EA1-1549-9779-6B8B458EC52B}"/>
              </a:ext>
            </a:extLst>
          </p:cNvPr>
          <p:cNvSpPr/>
          <p:nvPr/>
        </p:nvSpPr>
        <p:spPr>
          <a:xfrm>
            <a:off x="7468276" y="677931"/>
            <a:ext cx="3939992" cy="1418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3BCC23E-1DA3-7D41-A5A6-0A84AD335D67}"/>
              </a:ext>
            </a:extLst>
          </p:cNvPr>
          <p:cNvGrpSpPr/>
          <p:nvPr/>
        </p:nvGrpSpPr>
        <p:grpSpPr>
          <a:xfrm>
            <a:off x="846518" y="716434"/>
            <a:ext cx="3091077" cy="1418256"/>
            <a:chOff x="1678836" y="525780"/>
            <a:chExt cx="3091077" cy="141825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197A74B-3494-8747-AE20-AE7E88111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06205" y="526118"/>
              <a:ext cx="2870910" cy="98731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24C718-5D53-AE45-8F27-3769D719E5BE}"/>
                </a:ext>
              </a:extLst>
            </p:cNvPr>
            <p:cNvSpPr txBox="1"/>
            <p:nvPr/>
          </p:nvSpPr>
          <p:spPr>
            <a:xfrm>
              <a:off x="1694076" y="1572271"/>
              <a:ext cx="2943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accent6">
                      <a:lumMod val="75000"/>
                    </a:schemeClr>
                  </a:solidFill>
                </a:rPr>
                <a:t>Optionally: a more effective C-term is available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A0A62B-5002-9E4F-A637-D9E636E75BFB}"/>
                </a:ext>
              </a:extLst>
            </p:cNvPr>
            <p:cNvSpPr/>
            <p:nvPr/>
          </p:nvSpPr>
          <p:spPr>
            <a:xfrm>
              <a:off x="1678836" y="525780"/>
              <a:ext cx="3091077" cy="14182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Left Brace 34">
            <a:extLst>
              <a:ext uri="{FF2B5EF4-FFF2-40B4-BE49-F238E27FC236}">
                <a16:creationId xmlns:a16="http://schemas.microsoft.com/office/drawing/2014/main" id="{4B72C11D-A4C3-AE4F-8E2E-72504FF55927}"/>
              </a:ext>
            </a:extLst>
          </p:cNvPr>
          <p:cNvSpPr/>
          <p:nvPr/>
        </p:nvSpPr>
        <p:spPr>
          <a:xfrm rot="5400000">
            <a:off x="4472710" y="1543656"/>
            <a:ext cx="100043" cy="1550268"/>
          </a:xfrm>
          <a:prstGeom prst="leftBrace">
            <a:avLst>
              <a:gd name="adj1" fmla="val 8333"/>
              <a:gd name="adj2" fmla="val 504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26E743BA-D507-9740-A301-8C848AD5640E}"/>
              </a:ext>
            </a:extLst>
          </p:cNvPr>
          <p:cNvSpPr/>
          <p:nvPr/>
        </p:nvSpPr>
        <p:spPr>
          <a:xfrm rot="5400000">
            <a:off x="6974423" y="757892"/>
            <a:ext cx="105450" cy="31191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B2B6677-588D-4043-B884-3910E00B707A}"/>
              </a:ext>
            </a:extLst>
          </p:cNvPr>
          <p:cNvCxnSpPr>
            <a:cxnSpLocks/>
            <a:stCxn id="33" idx="1"/>
          </p:cNvCxnSpPr>
          <p:nvPr/>
        </p:nvCxnSpPr>
        <p:spPr>
          <a:xfrm rot="10800000" flipV="1">
            <a:off x="7028672" y="1387059"/>
            <a:ext cx="439604" cy="877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CCB204B0-57AE-9941-9C5A-93E1643EDC84}"/>
              </a:ext>
            </a:extLst>
          </p:cNvPr>
          <p:cNvSpPr/>
          <p:nvPr/>
        </p:nvSpPr>
        <p:spPr>
          <a:xfrm>
            <a:off x="7379208" y="4526901"/>
            <a:ext cx="4595816" cy="1145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B372E0-5BE7-374B-AD4A-C6DDA57380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162" y="5816153"/>
            <a:ext cx="1264187" cy="434989"/>
          </a:xfrm>
          <a:prstGeom prst="rect">
            <a:avLst/>
          </a:prstGeom>
        </p:spPr>
      </p:pic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C8CFADF4-188A-E44B-9C9E-7C13B95A7736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029349" y="5504174"/>
            <a:ext cx="253427" cy="529474"/>
          </a:xfrm>
          <a:prstGeom prst="curved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657AC43-402E-C143-BA84-C17D7E168F71}"/>
              </a:ext>
            </a:extLst>
          </p:cNvPr>
          <p:cNvSpPr txBox="1"/>
          <p:nvPr/>
        </p:nvSpPr>
        <p:spPr>
          <a:xfrm>
            <a:off x="625543" y="6214648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Choice of ‘Euler mollifiers’ 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571E339-BD0D-0A4C-B0A5-EBE5F4C47316}"/>
              </a:ext>
            </a:extLst>
          </p:cNvPr>
          <p:cNvSpPr/>
          <p:nvPr/>
        </p:nvSpPr>
        <p:spPr>
          <a:xfrm>
            <a:off x="223522" y="4526900"/>
            <a:ext cx="3991862" cy="1105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88376750-B084-A643-834A-671CD85E2C87}"/>
              </a:ext>
            </a:extLst>
          </p:cNvPr>
          <p:cNvCxnSpPr>
            <a:cxnSpLocks/>
          </p:cNvCxnSpPr>
          <p:nvPr/>
        </p:nvCxnSpPr>
        <p:spPr>
          <a:xfrm flipV="1">
            <a:off x="4215384" y="4012279"/>
            <a:ext cx="1082482" cy="109486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CA9FA90A-9BCC-7549-93D6-66B06D473BA5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937595" y="1425562"/>
            <a:ext cx="577913" cy="8432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C27AA7-5745-B247-A8B6-E7EC6283682F}"/>
              </a:ext>
            </a:extLst>
          </p:cNvPr>
          <p:cNvSpPr txBox="1"/>
          <p:nvPr/>
        </p:nvSpPr>
        <p:spPr>
          <a:xfrm>
            <a:off x="10617275" y="435307"/>
            <a:ext cx="888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4472C4"/>
                </a:solidFill>
              </a:rPr>
              <a:t>Error terms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EF849E8-47A1-954F-B3D6-0E5484464DB5}"/>
              </a:ext>
            </a:extLst>
          </p:cNvPr>
          <p:cNvSpPr txBox="1"/>
          <p:nvPr/>
        </p:nvSpPr>
        <p:spPr>
          <a:xfrm>
            <a:off x="10732411" y="4283284"/>
            <a:ext cx="138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Error upper bounds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E45B518-71A8-F142-96EB-949D6870AC4F}"/>
              </a:ext>
            </a:extLst>
          </p:cNvPr>
          <p:cNvCxnSpPr>
            <a:cxnSpLocks/>
            <a:stCxn id="129" idx="2"/>
            <a:endCxn id="116" idx="0"/>
          </p:cNvCxnSpPr>
          <p:nvPr/>
        </p:nvCxnSpPr>
        <p:spPr>
          <a:xfrm flipH="1">
            <a:off x="5765930" y="2739775"/>
            <a:ext cx="8506" cy="555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61D8848B-0C5D-8E4D-A772-E8C8D42736CB}"/>
              </a:ext>
            </a:extLst>
          </p:cNvPr>
          <p:cNvSpPr/>
          <p:nvPr/>
        </p:nvSpPr>
        <p:spPr>
          <a:xfrm>
            <a:off x="3461587" y="5987928"/>
            <a:ext cx="4589457" cy="4426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AF764A-5EA6-2B47-B1AF-9B5CF7B1B541}"/>
                  </a:ext>
                </a:extLst>
              </p:cNvPr>
              <p:cNvSpPr txBox="1"/>
              <p:nvPr/>
            </p:nvSpPr>
            <p:spPr>
              <a:xfrm>
                <a:off x="3495991" y="6038648"/>
                <a:ext cx="35943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If </a:t>
                </a:r>
                <a:r>
                  <a:rPr lang="en-US" sz="1600" dirty="0">
                    <a:solidFill>
                      <a:srgbClr val="FF0000"/>
                    </a:solidFill>
                  </a:rPr>
                  <a:t>Lower bound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Upper bound </a:t>
                </a:r>
                <a:r>
                  <a:rPr lang="en-US" sz="1600" dirty="0"/>
                  <a:t>then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AF764A-5EA6-2B47-B1AF-9B5CF7B1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991" y="6038648"/>
                <a:ext cx="3594381" cy="338554"/>
              </a:xfrm>
              <a:prstGeom prst="rect">
                <a:avLst/>
              </a:prstGeom>
              <a:blipFill>
                <a:blip r:embed="rId11"/>
                <a:stretch>
                  <a:fillRect l="-704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6" name="Picture 105">
            <a:extLst>
              <a:ext uri="{FF2B5EF4-FFF2-40B4-BE49-F238E27FC236}">
                <a16:creationId xmlns:a16="http://schemas.microsoft.com/office/drawing/2014/main" id="{A6C435F1-6A40-554F-9868-4786D20D03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0737" y="6104066"/>
            <a:ext cx="1319723" cy="206565"/>
          </a:xfrm>
          <a:prstGeom prst="rect">
            <a:avLst/>
          </a:prstGeom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4C6329C-22FC-2949-AB6B-2226800F2042}"/>
              </a:ext>
            </a:extLst>
          </p:cNvPr>
          <p:cNvCxnSpPr>
            <a:cxnSpLocks/>
            <a:stCxn id="116" idx="2"/>
            <a:endCxn id="111" idx="0"/>
          </p:cNvCxnSpPr>
          <p:nvPr/>
        </p:nvCxnSpPr>
        <p:spPr>
          <a:xfrm flipH="1">
            <a:off x="5756316" y="4198806"/>
            <a:ext cx="9614" cy="178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C3773A7-F52E-8544-93A5-291092E2AB7A}"/>
              </a:ext>
            </a:extLst>
          </p:cNvPr>
          <p:cNvGrpSpPr/>
          <p:nvPr/>
        </p:nvGrpSpPr>
        <p:grpSpPr>
          <a:xfrm>
            <a:off x="3470476" y="3332915"/>
            <a:ext cx="4687574" cy="700920"/>
            <a:chOff x="3063709" y="3471634"/>
            <a:chExt cx="5239541" cy="7883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0022E6-D882-F346-BDF9-B2E2181A4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63709" y="3471634"/>
              <a:ext cx="5239541" cy="788357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DB8A0E-B874-FB4D-923E-4FC5B1737F45}"/>
                </a:ext>
              </a:extLst>
            </p:cNvPr>
            <p:cNvCxnSpPr>
              <a:cxnSpLocks/>
            </p:cNvCxnSpPr>
            <p:nvPr/>
          </p:nvCxnSpPr>
          <p:spPr>
            <a:xfrm>
              <a:off x="4251960" y="4259549"/>
              <a:ext cx="2049780" cy="1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CD24F3-5672-DC47-9656-5DA4E6724FD0}"/>
                </a:ext>
              </a:extLst>
            </p:cNvPr>
            <p:cNvCxnSpPr>
              <a:cxnSpLocks/>
            </p:cNvCxnSpPr>
            <p:nvPr/>
          </p:nvCxnSpPr>
          <p:spPr>
            <a:xfrm>
              <a:off x="6507480" y="3673322"/>
              <a:ext cx="1641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1F2392B-5939-BD4C-9495-3286437EDBAA}"/>
              </a:ext>
            </a:extLst>
          </p:cNvPr>
          <p:cNvSpPr/>
          <p:nvPr/>
        </p:nvSpPr>
        <p:spPr>
          <a:xfrm>
            <a:off x="3398520" y="3295320"/>
            <a:ext cx="4734820" cy="9034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0A6A81E7-1D34-4442-967F-CCC3A53D11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8329318" y="3206534"/>
            <a:ext cx="1014664" cy="1626069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FB35B3C-8610-7F4E-94FF-B5CCC5ECDC81}"/>
              </a:ext>
            </a:extLst>
          </p:cNvPr>
          <p:cNvSpPr/>
          <p:nvPr/>
        </p:nvSpPr>
        <p:spPr>
          <a:xfrm>
            <a:off x="2788920" y="2423716"/>
            <a:ext cx="5971032" cy="3160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59211DC-5130-6747-BBBE-55F8E343B527}"/>
              </a:ext>
            </a:extLst>
          </p:cNvPr>
          <p:cNvSpPr txBox="1"/>
          <p:nvPr/>
        </p:nvSpPr>
        <p:spPr>
          <a:xfrm>
            <a:off x="5488739" y="5006532"/>
            <a:ext cx="546945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Hence,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3D148DB-E70C-A447-B10D-6547B7715CD1}"/>
              </a:ext>
            </a:extLst>
          </p:cNvPr>
          <p:cNvSpPr txBox="1"/>
          <p:nvPr/>
        </p:nvSpPr>
        <p:spPr>
          <a:xfrm>
            <a:off x="777128" y="473232"/>
            <a:ext cx="10853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4472C4"/>
                </a:solidFill>
              </a:rPr>
              <a:t>Main estimate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90D019B-F33F-9D48-BBDE-937C544F37E3}"/>
              </a:ext>
            </a:extLst>
          </p:cNvPr>
          <p:cNvSpPr txBox="1"/>
          <p:nvPr/>
        </p:nvSpPr>
        <p:spPr>
          <a:xfrm>
            <a:off x="130200" y="4258066"/>
            <a:ext cx="1898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Main estimate lower bound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E9B56BE-BA72-1F4A-84DD-63C29CD7FAA1}"/>
              </a:ext>
            </a:extLst>
          </p:cNvPr>
          <p:cNvSpPr txBox="1"/>
          <p:nvPr/>
        </p:nvSpPr>
        <p:spPr>
          <a:xfrm>
            <a:off x="3165112" y="-16741"/>
            <a:ext cx="5727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Estimating and effectively bounding </a:t>
            </a:r>
            <a:r>
              <a:rPr lang="en-US" sz="2400" dirty="0" err="1">
                <a:solidFill>
                  <a:srgbClr val="002060"/>
                </a:solidFill>
              </a:rPr>
              <a:t>H</a:t>
            </a:r>
            <a:r>
              <a:rPr lang="en-US" sz="2400" baseline="-25000" dirty="0" err="1">
                <a:solidFill>
                  <a:srgbClr val="002060"/>
                </a:solidFill>
              </a:rPr>
              <a:t>t</a:t>
            </a:r>
            <a:r>
              <a:rPr lang="en-US" sz="2400" dirty="0">
                <a:solidFill>
                  <a:srgbClr val="002060"/>
                </a:solidFill>
              </a:rPr>
              <a:t>(</a:t>
            </a:r>
            <a:r>
              <a:rPr lang="en-US" sz="2400" dirty="0" err="1">
                <a:solidFill>
                  <a:srgbClr val="002060"/>
                </a:solidFill>
              </a:rPr>
              <a:t>x+iy</a:t>
            </a:r>
            <a:r>
              <a:rPr lang="en-US" sz="2400" dirty="0">
                <a:solidFill>
                  <a:srgbClr val="002060"/>
                </a:solidFill>
              </a:rPr>
              <a:t>)</a:t>
            </a:r>
            <a:endParaRPr lang="en-US" sz="2400" baseline="-25000" dirty="0">
              <a:solidFill>
                <a:srgbClr val="00206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5F77AD5-E20A-1945-B9D0-DA41472E10DC}"/>
              </a:ext>
            </a:extLst>
          </p:cNvPr>
          <p:cNvSpPr txBox="1"/>
          <p:nvPr/>
        </p:nvSpPr>
        <p:spPr>
          <a:xfrm>
            <a:off x="5303451" y="753238"/>
            <a:ext cx="1016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Designed for: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E5060E-39A6-844A-B9AF-1858F7959CE5}"/>
              </a:ext>
            </a:extLst>
          </p:cNvPr>
          <p:cNvSpPr txBox="1"/>
          <p:nvPr/>
        </p:nvSpPr>
        <p:spPr>
          <a:xfrm>
            <a:off x="4704365" y="2872652"/>
            <a:ext cx="2194832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Normalize by B</a:t>
            </a:r>
            <a:r>
              <a:rPr lang="en-US" sz="1000" baseline="-25000" dirty="0"/>
              <a:t>0</a:t>
            </a:r>
            <a:r>
              <a:rPr lang="en-US" sz="1000" dirty="0"/>
              <a:t> and bound effectively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B58D07-8690-294C-B44D-D93F9242B01D}"/>
              </a:ext>
            </a:extLst>
          </p:cNvPr>
          <p:cNvCxnSpPr/>
          <p:nvPr/>
        </p:nvCxnSpPr>
        <p:spPr>
          <a:xfrm>
            <a:off x="0" y="425210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CA96584-D0B7-C744-B363-D680462AD5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68276" y="4585804"/>
            <a:ext cx="4437373" cy="103940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C78D740-3AC4-1248-8FC3-FA5C2E9B471B}"/>
              </a:ext>
            </a:extLst>
          </p:cNvPr>
          <p:cNvSpPr txBox="1"/>
          <p:nvPr/>
        </p:nvSpPr>
        <p:spPr>
          <a:xfrm>
            <a:off x="194114" y="4632208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(triangle)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B2D480-4D35-B14D-918E-07A08A127A94}"/>
              </a:ext>
            </a:extLst>
          </p:cNvPr>
          <p:cNvSpPr txBox="1"/>
          <p:nvPr/>
        </p:nvSpPr>
        <p:spPr>
          <a:xfrm>
            <a:off x="196336" y="5146535"/>
            <a:ext cx="676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(lemma)</a:t>
            </a:r>
          </a:p>
        </p:txBody>
      </p:sp>
    </p:spTree>
    <p:extLst>
      <p:ext uri="{BB962C8B-B14F-4D97-AF65-F5344CB8AC3E}">
        <p14:creationId xmlns:p14="http://schemas.microsoft.com/office/powerpoint/2010/main" val="1123935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B2AC79-F073-AE49-9BF6-A72FAA5D3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636" y="1982568"/>
            <a:ext cx="4939686" cy="39753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C6EEE1-0C8E-224D-BE4D-E588BF533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82" y="2032290"/>
            <a:ext cx="4520773" cy="39640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FB2ACC8-3632-0D43-94BE-13F989E39012}"/>
              </a:ext>
            </a:extLst>
          </p:cNvPr>
          <p:cNvSpPr txBox="1"/>
          <p:nvPr/>
        </p:nvSpPr>
        <p:spPr>
          <a:xfrm>
            <a:off x="2315430" y="-9782"/>
            <a:ext cx="8395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 actual  trajectories of real and complex zeros of </a:t>
            </a:r>
            <a:r>
              <a:rPr lang="en-US" sz="2400" dirty="0" err="1">
                <a:solidFill>
                  <a:srgbClr val="002060"/>
                </a:solidFill>
              </a:rPr>
              <a:t>H</a:t>
            </a:r>
            <a:r>
              <a:rPr lang="en-US" sz="2400" baseline="-25000" dirty="0" err="1">
                <a:solidFill>
                  <a:srgbClr val="002060"/>
                </a:solidFill>
              </a:rPr>
              <a:t>t</a:t>
            </a:r>
            <a:r>
              <a:rPr lang="en-US" sz="2400" dirty="0">
                <a:solidFill>
                  <a:srgbClr val="002060"/>
                </a:solidFill>
              </a:rPr>
              <a:t>(</a:t>
            </a:r>
            <a:r>
              <a:rPr lang="en-US" sz="2400" dirty="0" err="1">
                <a:solidFill>
                  <a:srgbClr val="002060"/>
                </a:solidFill>
              </a:rPr>
              <a:t>x+iy</a:t>
            </a:r>
            <a:r>
              <a:rPr lang="en-US" sz="2400" dirty="0">
                <a:solidFill>
                  <a:srgbClr val="002060"/>
                </a:solidFill>
              </a:rPr>
              <a:t>)</a:t>
            </a:r>
            <a:endParaRPr lang="en-US" sz="24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B355B1-0121-2740-B7D5-E439B04DD434}"/>
              </a:ext>
            </a:extLst>
          </p:cNvPr>
          <p:cNvCxnSpPr/>
          <p:nvPr/>
        </p:nvCxnSpPr>
        <p:spPr>
          <a:xfrm>
            <a:off x="0" y="434503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71A7370-2994-5242-B3E2-3A6F5FA1473E}"/>
              </a:ext>
            </a:extLst>
          </p:cNvPr>
          <p:cNvSpPr txBox="1"/>
          <p:nvPr/>
        </p:nvSpPr>
        <p:spPr>
          <a:xfrm>
            <a:off x="2654258" y="5619336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F528F"/>
                </a:solidFill>
              </a:rPr>
              <a:t>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C37EC-54CC-1E40-9B9E-13380423138E}"/>
              </a:ext>
            </a:extLst>
          </p:cNvPr>
          <p:cNvSpPr txBox="1"/>
          <p:nvPr/>
        </p:nvSpPr>
        <p:spPr>
          <a:xfrm>
            <a:off x="4683562" y="3656587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F528F"/>
                </a:solidFill>
              </a:rPr>
              <a:t>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512F8A-FE69-D042-AE02-6D999D87EDA9}"/>
              </a:ext>
            </a:extLst>
          </p:cNvPr>
          <p:cNvSpPr txBox="1"/>
          <p:nvPr/>
        </p:nvSpPr>
        <p:spPr>
          <a:xfrm>
            <a:off x="5147624" y="5189749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F528F"/>
                </a:solidFill>
              </a:rPr>
              <a:t>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CC6E88-5842-BE4D-850F-892F2830A59D}"/>
              </a:ext>
            </a:extLst>
          </p:cNvPr>
          <p:cNvCxnSpPr>
            <a:cxnSpLocks/>
          </p:cNvCxnSpPr>
          <p:nvPr/>
        </p:nvCxnSpPr>
        <p:spPr>
          <a:xfrm flipV="1">
            <a:off x="1199720" y="3414177"/>
            <a:ext cx="3082163" cy="153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71B821-93B7-674F-8887-4080E9F4DD1C}"/>
              </a:ext>
            </a:extLst>
          </p:cNvPr>
          <p:cNvSpPr txBox="1"/>
          <p:nvPr/>
        </p:nvSpPr>
        <p:spPr>
          <a:xfrm>
            <a:off x="4259023" y="326028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88D52B-8B5F-2448-8E29-ACD1067BCBBE}"/>
              </a:ext>
            </a:extLst>
          </p:cNvPr>
          <p:cNvCxnSpPr>
            <a:cxnSpLocks/>
          </p:cNvCxnSpPr>
          <p:nvPr/>
        </p:nvCxnSpPr>
        <p:spPr>
          <a:xfrm flipV="1">
            <a:off x="4814367" y="3415230"/>
            <a:ext cx="0" cy="302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D56C72-1E90-FD47-91F8-AF4E624208EA}"/>
              </a:ext>
            </a:extLst>
          </p:cNvPr>
          <p:cNvCxnSpPr>
            <a:cxnSpLocks/>
          </p:cNvCxnSpPr>
          <p:nvPr/>
        </p:nvCxnSpPr>
        <p:spPr>
          <a:xfrm flipH="1">
            <a:off x="4810360" y="3980199"/>
            <a:ext cx="4007" cy="315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6A2C57-1A64-E84B-B37C-28635387583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931898" y="5788613"/>
            <a:ext cx="406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905D23-5E1B-414B-A984-88CB7920627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276502" y="5788613"/>
            <a:ext cx="377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A7DD99-7BF3-0745-B6B3-2D1A10FD659F}"/>
              </a:ext>
            </a:extLst>
          </p:cNvPr>
          <p:cNvCxnSpPr>
            <a:cxnSpLocks/>
          </p:cNvCxnSpPr>
          <p:nvPr/>
        </p:nvCxnSpPr>
        <p:spPr>
          <a:xfrm>
            <a:off x="5318690" y="5460021"/>
            <a:ext cx="133036" cy="159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F1B3ED-99BF-FE46-ACAF-FE7A561D4B5A}"/>
              </a:ext>
            </a:extLst>
          </p:cNvPr>
          <p:cNvCxnSpPr>
            <a:cxnSpLocks/>
          </p:cNvCxnSpPr>
          <p:nvPr/>
        </p:nvCxnSpPr>
        <p:spPr>
          <a:xfrm>
            <a:off x="5090160" y="5131313"/>
            <a:ext cx="121920" cy="14934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D71C07F-4B5F-7D4D-8309-A2BC39896D50}"/>
              </a:ext>
            </a:extLst>
          </p:cNvPr>
          <p:cNvSpPr txBox="1"/>
          <p:nvPr/>
        </p:nvSpPr>
        <p:spPr>
          <a:xfrm>
            <a:off x="3966677" y="6277989"/>
            <a:ext cx="2217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trajectory of a complex zero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CD33F41-7F2B-0143-90CD-09874F498648}"/>
              </a:ext>
            </a:extLst>
          </p:cNvPr>
          <p:cNvCxnSpPr/>
          <p:nvPr/>
        </p:nvCxnSpPr>
        <p:spPr>
          <a:xfrm>
            <a:off x="3544675" y="6450320"/>
            <a:ext cx="43328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5FC4393-9F58-8C41-9012-97FE54BC4436}"/>
              </a:ext>
            </a:extLst>
          </p:cNvPr>
          <p:cNvSpPr txBox="1"/>
          <p:nvPr/>
        </p:nvSpPr>
        <p:spPr>
          <a:xfrm>
            <a:off x="6779981" y="6277989"/>
            <a:ext cx="1882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trajectory of a real zero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EE85BA8-B8D5-0643-8F64-91ADC611E011}"/>
              </a:ext>
            </a:extLst>
          </p:cNvPr>
          <p:cNvCxnSpPr/>
          <p:nvPr/>
        </p:nvCxnSpPr>
        <p:spPr>
          <a:xfrm>
            <a:off x="6357979" y="6450320"/>
            <a:ext cx="433282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6EB4CF-0A39-D04D-900E-C7B438483A5D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9542821" y="1679249"/>
            <a:ext cx="881250" cy="61519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4379451-C69D-5841-B7FD-73BF125CFF2F}"/>
              </a:ext>
            </a:extLst>
          </p:cNvPr>
          <p:cNvSpPr txBox="1"/>
          <p:nvPr/>
        </p:nvSpPr>
        <p:spPr>
          <a:xfrm>
            <a:off x="5642776" y="675861"/>
            <a:ext cx="240411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ea typeface="Calibri" panose="020F0502020204030204" pitchFamily="34" charset="0"/>
                <a:cs typeface="Verdana" panose="020B0604030504040204" pitchFamily="34" charset="0"/>
              </a:rPr>
              <a:t>Zeroes get denser as one moves away from the origin, so there are more zeros to the right of </a:t>
            </a:r>
            <a:r>
              <a:rPr lang="en-US" sz="1200" dirty="0" err="1">
                <a:ea typeface="Calibri" panose="020F0502020204030204" pitchFamily="34" charset="0"/>
                <a:cs typeface="Verdana" panose="020B0604030504040204" pitchFamily="34" charset="0"/>
              </a:rPr>
              <a:t>x</a:t>
            </a:r>
            <a:r>
              <a:rPr lang="en-US" sz="1200" baseline="-25000" dirty="0" err="1">
                <a:ea typeface="Calibri" panose="020F0502020204030204" pitchFamily="34" charset="0"/>
                <a:cs typeface="Verdana" panose="020B0604030504040204" pitchFamily="34" charset="0"/>
              </a:rPr>
              <a:t>n</a:t>
            </a:r>
            <a:r>
              <a:rPr lang="en-US" sz="1200" dirty="0">
                <a:ea typeface="Calibri" panose="020F0502020204030204" pitchFamily="34" charset="0"/>
                <a:cs typeface="Verdana" panose="020B0604030504040204" pitchFamily="34" charset="0"/>
              </a:rPr>
              <a:t> then to the left, hence their trajectories typically “lean” leftwards.</a:t>
            </a:r>
            <a:endParaRPr lang="en-US" sz="12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1B20D21-A0DA-304E-95BF-A35758EF9048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6844833" y="1691524"/>
            <a:ext cx="1438107" cy="126381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0642ADB-6D25-4B46-B5FE-5F6B4651B880}"/>
              </a:ext>
            </a:extLst>
          </p:cNvPr>
          <p:cNvGrpSpPr/>
          <p:nvPr/>
        </p:nvGrpSpPr>
        <p:grpSpPr>
          <a:xfrm>
            <a:off x="9285820" y="678975"/>
            <a:ext cx="2276502" cy="1000274"/>
            <a:chOff x="407215" y="1100883"/>
            <a:chExt cx="2276502" cy="100027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E7A3D2-C060-1841-9EC0-A6A9784F2DA9}"/>
                </a:ext>
              </a:extLst>
            </p:cNvPr>
            <p:cNvSpPr txBox="1"/>
            <p:nvPr/>
          </p:nvSpPr>
          <p:spPr>
            <a:xfrm>
              <a:off x="407215" y="1100883"/>
              <a:ext cx="2276502" cy="100027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Once a zero becomes real, it stays real forever and ends up roughly equally spaced with:</a:t>
              </a:r>
            </a:p>
            <a:p>
              <a:endParaRPr lang="en-US" sz="1200" dirty="0"/>
            </a:p>
            <a:p>
              <a:endParaRPr lang="en-US" sz="1050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03A2E34-50A8-F243-9D58-6A99B8CDF979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83" y="1716078"/>
              <a:ext cx="2136029" cy="3405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94CC31E-D0D5-114E-9055-5A06E9CBC6B9}"/>
              </a:ext>
            </a:extLst>
          </p:cNvPr>
          <p:cNvSpPr txBox="1"/>
          <p:nvPr/>
        </p:nvSpPr>
        <p:spPr>
          <a:xfrm>
            <a:off x="816673" y="634066"/>
            <a:ext cx="3884867" cy="12311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ea typeface="Calibri" panose="020F0502020204030204" pitchFamily="34" charset="0"/>
                <a:cs typeface="Verdana" panose="020B0604030504040204" pitchFamily="34" charset="0"/>
              </a:rPr>
              <a:t>The complex parts of zeros attract each other and the real parts repel each other. From isolating the imaginary “force”, it can be derived that all complex</a:t>
            </a:r>
            <a:r>
              <a:rPr lang="en-US" sz="1200" dirty="0"/>
              <a:t> zeroes will be forced into the real axis in a finite time leading to the bound: </a:t>
            </a:r>
            <a:r>
              <a:rPr lang="en-US" sz="1200" dirty="0">
                <a:ea typeface="Calibri" panose="020F0502020204030204" pitchFamily="34" charset="0"/>
                <a:cs typeface="Verdana" panose="020B0604030504040204" pitchFamily="34" charset="0"/>
              </a:rPr>
              <a:t> </a:t>
            </a:r>
            <a:endParaRPr lang="en-US" sz="1400" dirty="0">
              <a:ea typeface="Calibri" panose="020F0502020204030204" pitchFamily="34" charset="0"/>
              <a:cs typeface="Verdana" panose="020B0604030504040204" pitchFamily="34" charset="0"/>
            </a:endParaRPr>
          </a:p>
          <a:p>
            <a:endParaRPr lang="en-US" sz="1400" dirty="0">
              <a:ea typeface="Calibri" panose="020F0502020204030204" pitchFamily="34" charset="0"/>
              <a:cs typeface="Verdana" panose="020B0604030504040204" pitchFamily="34" charset="0"/>
            </a:endParaRPr>
          </a:p>
          <a:p>
            <a:endParaRPr lang="en-US" sz="1200" dirty="0">
              <a:ea typeface="Calibri" panose="020F0502020204030204" pitchFamily="34" charset="0"/>
              <a:cs typeface="Verdana" panose="020B0604030504040204" pitchFamily="34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BA7B57B-1CE7-D048-BEF9-657E01A95E7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858" y="1471781"/>
            <a:ext cx="1214750" cy="3084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2F400D-6196-4947-A8A4-ABA1B7063965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2598233" y="1780208"/>
            <a:ext cx="42163" cy="138188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E50CAD6-846A-7741-834D-87DF9BC06694}"/>
              </a:ext>
            </a:extLst>
          </p:cNvPr>
          <p:cNvSpPr txBox="1"/>
          <p:nvPr/>
        </p:nvSpPr>
        <p:spPr>
          <a:xfrm>
            <a:off x="9234953" y="5619336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F528F"/>
                </a:solidFill>
              </a:rPr>
              <a:t>x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1BD232B-A3E7-204E-AEA7-CCABE0C1A371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9512593" y="5788613"/>
            <a:ext cx="406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2B59F3C-335B-4B4B-96BB-9B9D2143216A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8857197" y="5788613"/>
            <a:ext cx="377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0AA1092-C1CC-0946-B0B9-EB1291581A22}"/>
              </a:ext>
            </a:extLst>
          </p:cNvPr>
          <p:cNvSpPr txBox="1"/>
          <p:nvPr/>
        </p:nvSpPr>
        <p:spPr>
          <a:xfrm>
            <a:off x="10809247" y="4931943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F528F"/>
                </a:solidFill>
              </a:rPr>
              <a:t>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8CEFAAE-7101-6340-93AA-88851FB32EA6}"/>
              </a:ext>
            </a:extLst>
          </p:cNvPr>
          <p:cNvCxnSpPr>
            <a:cxnSpLocks/>
          </p:cNvCxnSpPr>
          <p:nvPr/>
        </p:nvCxnSpPr>
        <p:spPr>
          <a:xfrm>
            <a:off x="11027448" y="5183361"/>
            <a:ext cx="313167" cy="135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19BA1BF-2F4C-EA44-B30E-E666ABBE60CF}"/>
              </a:ext>
            </a:extLst>
          </p:cNvPr>
          <p:cNvCxnSpPr>
            <a:cxnSpLocks/>
          </p:cNvCxnSpPr>
          <p:nvPr/>
        </p:nvCxnSpPr>
        <p:spPr>
          <a:xfrm>
            <a:off x="10452133" y="4931943"/>
            <a:ext cx="365008" cy="14747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85FFC13-642D-3B41-AE2B-3567EA488D15}"/>
              </a:ext>
            </a:extLst>
          </p:cNvPr>
          <p:cNvSpPr txBox="1"/>
          <p:nvPr/>
        </p:nvSpPr>
        <p:spPr>
          <a:xfrm>
            <a:off x="6398887" y="3633727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F528F"/>
                </a:solidFill>
              </a:rPr>
              <a:t>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B9482E7-8A9C-074F-8855-7B53EF584F92}"/>
              </a:ext>
            </a:extLst>
          </p:cNvPr>
          <p:cNvCxnSpPr>
            <a:cxnSpLocks/>
          </p:cNvCxnSpPr>
          <p:nvPr/>
        </p:nvCxnSpPr>
        <p:spPr>
          <a:xfrm flipV="1">
            <a:off x="6529692" y="3392370"/>
            <a:ext cx="0" cy="302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B4CC6EE-59A3-0341-B3AA-AE3CDC6A9866}"/>
              </a:ext>
            </a:extLst>
          </p:cNvPr>
          <p:cNvCxnSpPr>
            <a:cxnSpLocks/>
          </p:cNvCxnSpPr>
          <p:nvPr/>
        </p:nvCxnSpPr>
        <p:spPr>
          <a:xfrm>
            <a:off x="6529692" y="3957339"/>
            <a:ext cx="0" cy="315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8F2D410-8DEB-BE40-9F36-F584BD01BF06}"/>
              </a:ext>
            </a:extLst>
          </p:cNvPr>
          <p:cNvCxnSpPr>
            <a:cxnSpLocks/>
          </p:cNvCxnSpPr>
          <p:nvPr/>
        </p:nvCxnSpPr>
        <p:spPr>
          <a:xfrm>
            <a:off x="6822799" y="3313249"/>
            <a:ext cx="797201" cy="624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D25951B-91CA-3E47-9F7B-14D8B03C46A2}"/>
              </a:ext>
            </a:extLst>
          </p:cNvPr>
          <p:cNvSpPr txBox="1"/>
          <p:nvPr/>
        </p:nvSpPr>
        <p:spPr>
          <a:xfrm>
            <a:off x="6932750" y="317460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EDBFA48-AC0F-894D-8629-79E2A768B3D3}"/>
              </a:ext>
            </a:extLst>
          </p:cNvPr>
          <p:cNvSpPr txBox="1"/>
          <p:nvPr/>
        </p:nvSpPr>
        <p:spPr>
          <a:xfrm>
            <a:off x="2046593" y="3382462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031D957-7491-814D-85CF-95AC08FB8FCE}"/>
              </a:ext>
            </a:extLst>
          </p:cNvPr>
          <p:cNvSpPr txBox="1"/>
          <p:nvPr/>
        </p:nvSpPr>
        <p:spPr>
          <a:xfrm>
            <a:off x="3234165" y="3374842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868463-3C55-A04D-BEB0-65CA5BE73404}"/>
              </a:ext>
            </a:extLst>
          </p:cNvPr>
          <p:cNvSpPr txBox="1"/>
          <p:nvPr/>
        </p:nvSpPr>
        <p:spPr>
          <a:xfrm>
            <a:off x="2698097" y="2935144"/>
            <a:ext cx="367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0.5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84415F6-50C3-ED47-B156-C7E9564E72A1}"/>
              </a:ext>
            </a:extLst>
          </p:cNvPr>
          <p:cNvCxnSpPr>
            <a:cxnSpLocks/>
          </p:cNvCxnSpPr>
          <p:nvPr/>
        </p:nvCxnSpPr>
        <p:spPr>
          <a:xfrm flipV="1">
            <a:off x="7221399" y="5389506"/>
            <a:ext cx="2992183" cy="605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039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C1FE569-DC26-0544-AFC1-8B597A2AE5EE}"/>
                  </a:ext>
                </a:extLst>
              </p:cNvPr>
              <p:cNvSpPr txBox="1"/>
              <p:nvPr/>
            </p:nvSpPr>
            <p:spPr>
              <a:xfrm>
                <a:off x="1803494" y="-9023"/>
                <a:ext cx="91875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De </a:t>
                </a:r>
                <a:r>
                  <a:rPr lang="en-US" sz="2400" dirty="0" err="1"/>
                  <a:t>Bruijn</a:t>
                </a:r>
                <a:r>
                  <a:rPr lang="en-US" sz="2400" dirty="0"/>
                  <a:t> – Newman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/>
                  <a:t> and a ‘ceiling’ the complex zeroes can’t cross</a:t>
                </a:r>
                <a:endParaRPr lang="en-US" sz="2400" baseline="-25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C1FE569-DC26-0544-AFC1-8B597A2AE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494" y="-9023"/>
                <a:ext cx="9187594" cy="461665"/>
              </a:xfrm>
              <a:prstGeom prst="rect">
                <a:avLst/>
              </a:prstGeom>
              <a:blipFill>
                <a:blip r:embed="rId2"/>
                <a:stretch>
                  <a:fillRect l="-967" t="-5405" r="-13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1258526-BF48-2B4E-9913-AFD364BDC1DD}"/>
              </a:ext>
            </a:extLst>
          </p:cNvPr>
          <p:cNvCxnSpPr/>
          <p:nvPr/>
        </p:nvCxnSpPr>
        <p:spPr>
          <a:xfrm>
            <a:off x="0" y="434354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5E9A0C7-F87D-FA44-B291-DCED4D321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736" y="637974"/>
            <a:ext cx="7507638" cy="5570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CDAD5E-FF22-1E4B-BEA9-A3722F841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096" y="846256"/>
            <a:ext cx="1872488" cy="1260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D7A4F3-DEC2-4E4F-BCFF-A22639A3F556}"/>
                  </a:ext>
                </a:extLst>
              </p:cNvPr>
              <p:cNvSpPr txBox="1"/>
              <p:nvPr/>
            </p:nvSpPr>
            <p:spPr>
              <a:xfrm>
                <a:off x="4426925" y="6223125"/>
                <a:ext cx="42036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Possible trajectory of a complex zero </a:t>
                </a:r>
                <a:r>
                  <a:rPr lang="en-US" dirty="0"/>
                  <a:t>(</a:t>
                </a:r>
                <a:r>
                  <a:rPr lang="en-US" sz="1400" dirty="0" err="1"/>
                  <a:t>H</a:t>
                </a:r>
                <a:r>
                  <a:rPr lang="en-US" sz="1400" baseline="-25000" dirty="0" err="1"/>
                  <a:t>t</a:t>
                </a:r>
                <a:r>
                  <a:rPr lang="en-US" sz="1400" dirty="0"/>
                  <a:t> (x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400" baseline="-25000" dirty="0"/>
                  <a:t>&gt;0</a:t>
                </a:r>
                <a:r>
                  <a:rPr lang="en-US" sz="1400" dirty="0"/>
                  <a:t>)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0</a:t>
                </a:r>
                <a:r>
                  <a:rPr lang="en-US" dirty="0"/>
                  <a:t>)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D7A4F3-DEC2-4E4F-BCFF-A22639A3F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925" y="6223125"/>
                <a:ext cx="4203651" cy="369332"/>
              </a:xfrm>
              <a:prstGeom prst="rect">
                <a:avLst/>
              </a:prstGeom>
              <a:blipFill>
                <a:blip r:embed="rId5"/>
                <a:stretch>
                  <a:fillRect l="-30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214C95C-F213-0D40-8B46-3113A71230C3}"/>
              </a:ext>
            </a:extLst>
          </p:cNvPr>
          <p:cNvCxnSpPr/>
          <p:nvPr/>
        </p:nvCxnSpPr>
        <p:spPr>
          <a:xfrm>
            <a:off x="3998892" y="6431466"/>
            <a:ext cx="43328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85A15523-82D9-E74D-AA2B-87BFF487A163}"/>
              </a:ext>
            </a:extLst>
          </p:cNvPr>
          <p:cNvSpPr/>
          <p:nvPr/>
        </p:nvSpPr>
        <p:spPr>
          <a:xfrm rot="218499">
            <a:off x="4449266" y="3797515"/>
            <a:ext cx="3565823" cy="3123065"/>
          </a:xfrm>
          <a:prstGeom prst="arc">
            <a:avLst>
              <a:gd name="adj1" fmla="val 15839839"/>
              <a:gd name="adj2" fmla="val 20178610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082CD87B-8342-AB4F-A86C-ED4FEEBEFE3E}"/>
              </a:ext>
            </a:extLst>
          </p:cNvPr>
          <p:cNvSpPr/>
          <p:nvPr/>
        </p:nvSpPr>
        <p:spPr>
          <a:xfrm rot="2020003">
            <a:off x="4621117" y="3289873"/>
            <a:ext cx="3565823" cy="3123065"/>
          </a:xfrm>
          <a:prstGeom prst="arc">
            <a:avLst>
              <a:gd name="adj1" fmla="val 13681050"/>
              <a:gd name="adj2" fmla="val 17722443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8BE72ECD-F968-A342-8604-155C547A0805}"/>
              </a:ext>
            </a:extLst>
          </p:cNvPr>
          <p:cNvSpPr/>
          <p:nvPr/>
        </p:nvSpPr>
        <p:spPr>
          <a:xfrm rot="964370">
            <a:off x="4103280" y="4437472"/>
            <a:ext cx="3565823" cy="3123065"/>
          </a:xfrm>
          <a:prstGeom prst="arc">
            <a:avLst>
              <a:gd name="adj1" fmla="val 15839839"/>
              <a:gd name="adj2" fmla="val 19233136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AAE4CFF1-9DA9-F44E-916D-5529AF8879B3}"/>
              </a:ext>
            </a:extLst>
          </p:cNvPr>
          <p:cNvSpPr/>
          <p:nvPr/>
        </p:nvSpPr>
        <p:spPr>
          <a:xfrm>
            <a:off x="6163056" y="3072384"/>
            <a:ext cx="3044952" cy="1271016"/>
          </a:xfrm>
          <a:custGeom>
            <a:avLst/>
            <a:gdLst>
              <a:gd name="connsiteX0" fmla="*/ 3044952 w 3044952"/>
              <a:gd name="connsiteY0" fmla="*/ 1271016 h 1271016"/>
              <a:gd name="connsiteX1" fmla="*/ 2642616 w 3044952"/>
              <a:gd name="connsiteY1" fmla="*/ 685800 h 1271016"/>
              <a:gd name="connsiteX2" fmla="*/ 2386584 w 3044952"/>
              <a:gd name="connsiteY2" fmla="*/ 365760 h 1271016"/>
              <a:gd name="connsiteX3" fmla="*/ 2185416 w 3044952"/>
              <a:gd name="connsiteY3" fmla="*/ 118872 h 1271016"/>
              <a:gd name="connsiteX4" fmla="*/ 2112264 w 3044952"/>
              <a:gd name="connsiteY4" fmla="*/ 36576 h 1271016"/>
              <a:gd name="connsiteX5" fmla="*/ 2029968 w 3044952"/>
              <a:gd name="connsiteY5" fmla="*/ 18288 h 1271016"/>
              <a:gd name="connsiteX6" fmla="*/ 1746504 w 3044952"/>
              <a:gd name="connsiteY6" fmla="*/ 9144 h 1271016"/>
              <a:gd name="connsiteX7" fmla="*/ 1179576 w 3044952"/>
              <a:gd name="connsiteY7" fmla="*/ 0 h 1271016"/>
              <a:gd name="connsiteX8" fmla="*/ 448056 w 3044952"/>
              <a:gd name="connsiteY8" fmla="*/ 0 h 1271016"/>
              <a:gd name="connsiteX9" fmla="*/ 0 w 3044952"/>
              <a:gd name="connsiteY9" fmla="*/ 0 h 127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4952" h="1271016">
                <a:moveTo>
                  <a:pt x="3044952" y="1271016"/>
                </a:moveTo>
                <a:cubicBezTo>
                  <a:pt x="2898648" y="1053846"/>
                  <a:pt x="2752344" y="836676"/>
                  <a:pt x="2642616" y="685800"/>
                </a:cubicBezTo>
                <a:cubicBezTo>
                  <a:pt x="2532888" y="534924"/>
                  <a:pt x="2462784" y="460248"/>
                  <a:pt x="2386584" y="365760"/>
                </a:cubicBezTo>
                <a:cubicBezTo>
                  <a:pt x="2310384" y="271272"/>
                  <a:pt x="2231136" y="173736"/>
                  <a:pt x="2185416" y="118872"/>
                </a:cubicBezTo>
                <a:cubicBezTo>
                  <a:pt x="2139696" y="64008"/>
                  <a:pt x="2138172" y="53340"/>
                  <a:pt x="2112264" y="36576"/>
                </a:cubicBezTo>
                <a:cubicBezTo>
                  <a:pt x="2086356" y="19812"/>
                  <a:pt x="2090928" y="22860"/>
                  <a:pt x="2029968" y="18288"/>
                </a:cubicBezTo>
                <a:cubicBezTo>
                  <a:pt x="1969008" y="13716"/>
                  <a:pt x="1746504" y="9144"/>
                  <a:pt x="1746504" y="9144"/>
                </a:cubicBezTo>
                <a:lnTo>
                  <a:pt x="1179576" y="0"/>
                </a:lnTo>
                <a:lnTo>
                  <a:pt x="448056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84FAE91-5276-9345-B29D-0051DA3780CE}"/>
              </a:ext>
            </a:extLst>
          </p:cNvPr>
          <p:cNvSpPr/>
          <p:nvPr/>
        </p:nvSpPr>
        <p:spPr>
          <a:xfrm rot="21381501" flipH="1">
            <a:off x="4345368" y="3797517"/>
            <a:ext cx="3565823" cy="3123065"/>
          </a:xfrm>
          <a:prstGeom prst="arc">
            <a:avLst>
              <a:gd name="adj1" fmla="val 15839839"/>
              <a:gd name="adj2" fmla="val 20178610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1306A40F-E33C-0A40-A789-5295F3A14082}"/>
              </a:ext>
            </a:extLst>
          </p:cNvPr>
          <p:cNvSpPr/>
          <p:nvPr/>
        </p:nvSpPr>
        <p:spPr>
          <a:xfrm rot="20635630" flipH="1">
            <a:off x="4664179" y="4437471"/>
            <a:ext cx="3565823" cy="3123065"/>
          </a:xfrm>
          <a:prstGeom prst="arc">
            <a:avLst>
              <a:gd name="adj1" fmla="val 15839839"/>
              <a:gd name="adj2" fmla="val 19233136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80ED544B-DFC3-454D-8C1D-42F722CD048E}"/>
              </a:ext>
            </a:extLst>
          </p:cNvPr>
          <p:cNvSpPr/>
          <p:nvPr/>
        </p:nvSpPr>
        <p:spPr>
          <a:xfrm flipH="1">
            <a:off x="3124347" y="3072384"/>
            <a:ext cx="3044952" cy="1271016"/>
          </a:xfrm>
          <a:custGeom>
            <a:avLst/>
            <a:gdLst>
              <a:gd name="connsiteX0" fmla="*/ 3044952 w 3044952"/>
              <a:gd name="connsiteY0" fmla="*/ 1271016 h 1271016"/>
              <a:gd name="connsiteX1" fmla="*/ 2642616 w 3044952"/>
              <a:gd name="connsiteY1" fmla="*/ 685800 h 1271016"/>
              <a:gd name="connsiteX2" fmla="*/ 2386584 w 3044952"/>
              <a:gd name="connsiteY2" fmla="*/ 365760 h 1271016"/>
              <a:gd name="connsiteX3" fmla="*/ 2185416 w 3044952"/>
              <a:gd name="connsiteY3" fmla="*/ 118872 h 1271016"/>
              <a:gd name="connsiteX4" fmla="*/ 2112264 w 3044952"/>
              <a:gd name="connsiteY4" fmla="*/ 36576 h 1271016"/>
              <a:gd name="connsiteX5" fmla="*/ 2029968 w 3044952"/>
              <a:gd name="connsiteY5" fmla="*/ 18288 h 1271016"/>
              <a:gd name="connsiteX6" fmla="*/ 1746504 w 3044952"/>
              <a:gd name="connsiteY6" fmla="*/ 9144 h 1271016"/>
              <a:gd name="connsiteX7" fmla="*/ 1179576 w 3044952"/>
              <a:gd name="connsiteY7" fmla="*/ 0 h 1271016"/>
              <a:gd name="connsiteX8" fmla="*/ 448056 w 3044952"/>
              <a:gd name="connsiteY8" fmla="*/ 0 h 1271016"/>
              <a:gd name="connsiteX9" fmla="*/ 0 w 3044952"/>
              <a:gd name="connsiteY9" fmla="*/ 0 h 127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4952" h="1271016">
                <a:moveTo>
                  <a:pt x="3044952" y="1271016"/>
                </a:moveTo>
                <a:cubicBezTo>
                  <a:pt x="2898648" y="1053846"/>
                  <a:pt x="2752344" y="836676"/>
                  <a:pt x="2642616" y="685800"/>
                </a:cubicBezTo>
                <a:cubicBezTo>
                  <a:pt x="2532888" y="534924"/>
                  <a:pt x="2462784" y="460248"/>
                  <a:pt x="2386584" y="365760"/>
                </a:cubicBezTo>
                <a:cubicBezTo>
                  <a:pt x="2310384" y="271272"/>
                  <a:pt x="2231136" y="173736"/>
                  <a:pt x="2185416" y="118872"/>
                </a:cubicBezTo>
                <a:cubicBezTo>
                  <a:pt x="2139696" y="64008"/>
                  <a:pt x="2138172" y="53340"/>
                  <a:pt x="2112264" y="36576"/>
                </a:cubicBezTo>
                <a:cubicBezTo>
                  <a:pt x="2086356" y="19812"/>
                  <a:pt x="2090928" y="22860"/>
                  <a:pt x="2029968" y="18288"/>
                </a:cubicBezTo>
                <a:cubicBezTo>
                  <a:pt x="1969008" y="13716"/>
                  <a:pt x="1746504" y="9144"/>
                  <a:pt x="1746504" y="9144"/>
                </a:cubicBezTo>
                <a:lnTo>
                  <a:pt x="1179576" y="0"/>
                </a:lnTo>
                <a:lnTo>
                  <a:pt x="448056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2CF01E84-2443-CE4B-8366-8CA34A324763}"/>
              </a:ext>
            </a:extLst>
          </p:cNvPr>
          <p:cNvSpPr/>
          <p:nvPr/>
        </p:nvSpPr>
        <p:spPr>
          <a:xfrm>
            <a:off x="4328477" y="1882368"/>
            <a:ext cx="1840822" cy="831041"/>
          </a:xfrm>
          <a:custGeom>
            <a:avLst/>
            <a:gdLst>
              <a:gd name="connsiteX0" fmla="*/ 0 w 1486722"/>
              <a:gd name="connsiteY0" fmla="*/ 677577 h 684155"/>
              <a:gd name="connsiteX1" fmla="*/ 124990 w 1486722"/>
              <a:gd name="connsiteY1" fmla="*/ 578901 h 684155"/>
              <a:gd name="connsiteX2" fmla="*/ 230244 w 1486722"/>
              <a:gd name="connsiteY2" fmla="*/ 486803 h 684155"/>
              <a:gd name="connsiteX3" fmla="*/ 374969 w 1486722"/>
              <a:gd name="connsiteY3" fmla="*/ 381548 h 684155"/>
              <a:gd name="connsiteX4" fmla="*/ 519695 w 1486722"/>
              <a:gd name="connsiteY4" fmla="*/ 296029 h 684155"/>
              <a:gd name="connsiteX5" fmla="*/ 690733 w 1486722"/>
              <a:gd name="connsiteY5" fmla="*/ 197352 h 684155"/>
              <a:gd name="connsiteX6" fmla="*/ 835459 w 1486722"/>
              <a:gd name="connsiteY6" fmla="*/ 131568 h 684155"/>
              <a:gd name="connsiteX7" fmla="*/ 1013076 w 1486722"/>
              <a:gd name="connsiteY7" fmla="*/ 65784 h 684155"/>
              <a:gd name="connsiteX8" fmla="*/ 1177536 w 1486722"/>
              <a:gd name="connsiteY8" fmla="*/ 32892 h 684155"/>
              <a:gd name="connsiteX9" fmla="*/ 1309105 w 1486722"/>
              <a:gd name="connsiteY9" fmla="*/ 13157 h 684155"/>
              <a:gd name="connsiteX10" fmla="*/ 1394624 w 1486722"/>
              <a:gd name="connsiteY10" fmla="*/ 6578 h 684155"/>
              <a:gd name="connsiteX11" fmla="*/ 1486722 w 1486722"/>
              <a:gd name="connsiteY11" fmla="*/ 0 h 684155"/>
              <a:gd name="connsiteX12" fmla="*/ 1486722 w 1486722"/>
              <a:gd name="connsiteY12" fmla="*/ 684155 h 684155"/>
              <a:gd name="connsiteX13" fmla="*/ 0 w 1486722"/>
              <a:gd name="connsiteY13" fmla="*/ 677577 h 684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86722" h="684155">
                <a:moveTo>
                  <a:pt x="0" y="677577"/>
                </a:moveTo>
                <a:lnTo>
                  <a:pt x="124990" y="578901"/>
                </a:lnTo>
                <a:lnTo>
                  <a:pt x="230244" y="486803"/>
                </a:lnTo>
                <a:lnTo>
                  <a:pt x="374969" y="381548"/>
                </a:lnTo>
                <a:lnTo>
                  <a:pt x="519695" y="296029"/>
                </a:lnTo>
                <a:lnTo>
                  <a:pt x="690733" y="197352"/>
                </a:lnTo>
                <a:lnTo>
                  <a:pt x="835459" y="131568"/>
                </a:lnTo>
                <a:lnTo>
                  <a:pt x="1013076" y="65784"/>
                </a:lnTo>
                <a:lnTo>
                  <a:pt x="1177536" y="32892"/>
                </a:lnTo>
                <a:lnTo>
                  <a:pt x="1309105" y="13157"/>
                </a:lnTo>
                <a:lnTo>
                  <a:pt x="1394624" y="6578"/>
                </a:lnTo>
                <a:lnTo>
                  <a:pt x="1486722" y="0"/>
                </a:lnTo>
                <a:lnTo>
                  <a:pt x="1486722" y="684155"/>
                </a:lnTo>
                <a:lnTo>
                  <a:pt x="0" y="677577"/>
                </a:lnTo>
                <a:close/>
              </a:path>
            </a:pathLst>
          </a:custGeom>
          <a:solidFill>
            <a:srgbClr val="92D050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F5970980-E27D-2D40-9166-592E2E1ADB15}"/>
              </a:ext>
            </a:extLst>
          </p:cNvPr>
          <p:cNvSpPr/>
          <p:nvPr/>
        </p:nvSpPr>
        <p:spPr>
          <a:xfrm flipH="1">
            <a:off x="6186661" y="1870176"/>
            <a:ext cx="1835822" cy="831041"/>
          </a:xfrm>
          <a:custGeom>
            <a:avLst/>
            <a:gdLst>
              <a:gd name="connsiteX0" fmla="*/ 0 w 1486722"/>
              <a:gd name="connsiteY0" fmla="*/ 677577 h 684155"/>
              <a:gd name="connsiteX1" fmla="*/ 124990 w 1486722"/>
              <a:gd name="connsiteY1" fmla="*/ 578901 h 684155"/>
              <a:gd name="connsiteX2" fmla="*/ 230244 w 1486722"/>
              <a:gd name="connsiteY2" fmla="*/ 486803 h 684155"/>
              <a:gd name="connsiteX3" fmla="*/ 374969 w 1486722"/>
              <a:gd name="connsiteY3" fmla="*/ 381548 h 684155"/>
              <a:gd name="connsiteX4" fmla="*/ 519695 w 1486722"/>
              <a:gd name="connsiteY4" fmla="*/ 296029 h 684155"/>
              <a:gd name="connsiteX5" fmla="*/ 690733 w 1486722"/>
              <a:gd name="connsiteY5" fmla="*/ 197352 h 684155"/>
              <a:gd name="connsiteX6" fmla="*/ 835459 w 1486722"/>
              <a:gd name="connsiteY6" fmla="*/ 131568 h 684155"/>
              <a:gd name="connsiteX7" fmla="*/ 1013076 w 1486722"/>
              <a:gd name="connsiteY7" fmla="*/ 65784 h 684155"/>
              <a:gd name="connsiteX8" fmla="*/ 1177536 w 1486722"/>
              <a:gd name="connsiteY8" fmla="*/ 32892 h 684155"/>
              <a:gd name="connsiteX9" fmla="*/ 1309105 w 1486722"/>
              <a:gd name="connsiteY9" fmla="*/ 13157 h 684155"/>
              <a:gd name="connsiteX10" fmla="*/ 1394624 w 1486722"/>
              <a:gd name="connsiteY10" fmla="*/ 6578 h 684155"/>
              <a:gd name="connsiteX11" fmla="*/ 1486722 w 1486722"/>
              <a:gd name="connsiteY11" fmla="*/ 0 h 684155"/>
              <a:gd name="connsiteX12" fmla="*/ 1486722 w 1486722"/>
              <a:gd name="connsiteY12" fmla="*/ 684155 h 684155"/>
              <a:gd name="connsiteX13" fmla="*/ 0 w 1486722"/>
              <a:gd name="connsiteY13" fmla="*/ 677577 h 684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86722" h="684155">
                <a:moveTo>
                  <a:pt x="0" y="677577"/>
                </a:moveTo>
                <a:lnTo>
                  <a:pt x="124990" y="578901"/>
                </a:lnTo>
                <a:lnTo>
                  <a:pt x="230244" y="486803"/>
                </a:lnTo>
                <a:lnTo>
                  <a:pt x="374969" y="381548"/>
                </a:lnTo>
                <a:lnTo>
                  <a:pt x="519695" y="296029"/>
                </a:lnTo>
                <a:lnTo>
                  <a:pt x="690733" y="197352"/>
                </a:lnTo>
                <a:lnTo>
                  <a:pt x="835459" y="131568"/>
                </a:lnTo>
                <a:lnTo>
                  <a:pt x="1013076" y="65784"/>
                </a:lnTo>
                <a:lnTo>
                  <a:pt x="1177536" y="32892"/>
                </a:lnTo>
                <a:lnTo>
                  <a:pt x="1309105" y="13157"/>
                </a:lnTo>
                <a:lnTo>
                  <a:pt x="1394624" y="6578"/>
                </a:lnTo>
                <a:lnTo>
                  <a:pt x="1486722" y="0"/>
                </a:lnTo>
                <a:lnTo>
                  <a:pt x="1486722" y="684155"/>
                </a:lnTo>
                <a:lnTo>
                  <a:pt x="0" y="677577"/>
                </a:lnTo>
                <a:close/>
              </a:path>
            </a:pathLst>
          </a:custGeom>
          <a:solidFill>
            <a:srgbClr val="92D050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EFC288AD-B607-1C4D-927E-EE2DE33716D3}"/>
              </a:ext>
            </a:extLst>
          </p:cNvPr>
          <p:cNvSpPr/>
          <p:nvPr/>
        </p:nvSpPr>
        <p:spPr>
          <a:xfrm>
            <a:off x="4010784" y="2713410"/>
            <a:ext cx="2166402" cy="286910"/>
          </a:xfrm>
          <a:custGeom>
            <a:avLst/>
            <a:gdLst>
              <a:gd name="connsiteX0" fmla="*/ 0 w 1076325"/>
              <a:gd name="connsiteY0" fmla="*/ 158750 h 161925"/>
              <a:gd name="connsiteX1" fmla="*/ 66675 w 1076325"/>
              <a:gd name="connsiteY1" fmla="*/ 95250 h 161925"/>
              <a:gd name="connsiteX2" fmla="*/ 130175 w 1076325"/>
              <a:gd name="connsiteY2" fmla="*/ 25400 h 161925"/>
              <a:gd name="connsiteX3" fmla="*/ 165100 w 1076325"/>
              <a:gd name="connsiteY3" fmla="*/ 0 h 161925"/>
              <a:gd name="connsiteX4" fmla="*/ 1076325 w 1076325"/>
              <a:gd name="connsiteY4" fmla="*/ 3175 h 161925"/>
              <a:gd name="connsiteX5" fmla="*/ 984250 w 1076325"/>
              <a:gd name="connsiteY5" fmla="*/ 3175 h 161925"/>
              <a:gd name="connsiteX6" fmla="*/ 882650 w 1076325"/>
              <a:gd name="connsiteY6" fmla="*/ 12700 h 161925"/>
              <a:gd name="connsiteX7" fmla="*/ 755650 w 1076325"/>
              <a:gd name="connsiteY7" fmla="*/ 50800 h 161925"/>
              <a:gd name="connsiteX8" fmla="*/ 657225 w 1076325"/>
              <a:gd name="connsiteY8" fmla="*/ 88900 h 161925"/>
              <a:gd name="connsiteX9" fmla="*/ 593725 w 1076325"/>
              <a:gd name="connsiteY9" fmla="*/ 123825 h 161925"/>
              <a:gd name="connsiteX10" fmla="*/ 517525 w 1076325"/>
              <a:gd name="connsiteY10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6325" h="161925">
                <a:moveTo>
                  <a:pt x="0" y="158750"/>
                </a:moveTo>
                <a:lnTo>
                  <a:pt x="66675" y="95250"/>
                </a:lnTo>
                <a:lnTo>
                  <a:pt x="130175" y="25400"/>
                </a:lnTo>
                <a:lnTo>
                  <a:pt x="165100" y="0"/>
                </a:lnTo>
                <a:lnTo>
                  <a:pt x="1076325" y="3175"/>
                </a:lnTo>
                <a:lnTo>
                  <a:pt x="984250" y="3175"/>
                </a:lnTo>
                <a:lnTo>
                  <a:pt x="882650" y="12700"/>
                </a:lnTo>
                <a:lnTo>
                  <a:pt x="755650" y="50800"/>
                </a:lnTo>
                <a:lnTo>
                  <a:pt x="657225" y="88900"/>
                </a:lnTo>
                <a:lnTo>
                  <a:pt x="593725" y="123825"/>
                </a:lnTo>
                <a:lnTo>
                  <a:pt x="517525" y="161925"/>
                </a:lnTo>
              </a:path>
            </a:pathLst>
          </a:custGeom>
          <a:solidFill>
            <a:schemeClr val="accent6">
              <a:lumMod val="75000"/>
              <a:alpha val="5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087AF150-9581-1845-86B4-F4751A6C8316}"/>
              </a:ext>
            </a:extLst>
          </p:cNvPr>
          <p:cNvSpPr/>
          <p:nvPr/>
        </p:nvSpPr>
        <p:spPr>
          <a:xfrm flipH="1">
            <a:off x="6158898" y="2709295"/>
            <a:ext cx="2166402" cy="286910"/>
          </a:xfrm>
          <a:custGeom>
            <a:avLst/>
            <a:gdLst>
              <a:gd name="connsiteX0" fmla="*/ 0 w 1076325"/>
              <a:gd name="connsiteY0" fmla="*/ 158750 h 161925"/>
              <a:gd name="connsiteX1" fmla="*/ 66675 w 1076325"/>
              <a:gd name="connsiteY1" fmla="*/ 95250 h 161925"/>
              <a:gd name="connsiteX2" fmla="*/ 130175 w 1076325"/>
              <a:gd name="connsiteY2" fmla="*/ 25400 h 161925"/>
              <a:gd name="connsiteX3" fmla="*/ 165100 w 1076325"/>
              <a:gd name="connsiteY3" fmla="*/ 0 h 161925"/>
              <a:gd name="connsiteX4" fmla="*/ 1076325 w 1076325"/>
              <a:gd name="connsiteY4" fmla="*/ 3175 h 161925"/>
              <a:gd name="connsiteX5" fmla="*/ 984250 w 1076325"/>
              <a:gd name="connsiteY5" fmla="*/ 3175 h 161925"/>
              <a:gd name="connsiteX6" fmla="*/ 882650 w 1076325"/>
              <a:gd name="connsiteY6" fmla="*/ 12700 h 161925"/>
              <a:gd name="connsiteX7" fmla="*/ 755650 w 1076325"/>
              <a:gd name="connsiteY7" fmla="*/ 50800 h 161925"/>
              <a:gd name="connsiteX8" fmla="*/ 657225 w 1076325"/>
              <a:gd name="connsiteY8" fmla="*/ 88900 h 161925"/>
              <a:gd name="connsiteX9" fmla="*/ 593725 w 1076325"/>
              <a:gd name="connsiteY9" fmla="*/ 123825 h 161925"/>
              <a:gd name="connsiteX10" fmla="*/ 517525 w 1076325"/>
              <a:gd name="connsiteY10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6325" h="161925">
                <a:moveTo>
                  <a:pt x="0" y="158750"/>
                </a:moveTo>
                <a:lnTo>
                  <a:pt x="66675" y="95250"/>
                </a:lnTo>
                <a:lnTo>
                  <a:pt x="130175" y="25400"/>
                </a:lnTo>
                <a:lnTo>
                  <a:pt x="165100" y="0"/>
                </a:lnTo>
                <a:lnTo>
                  <a:pt x="1076325" y="3175"/>
                </a:lnTo>
                <a:lnTo>
                  <a:pt x="984250" y="3175"/>
                </a:lnTo>
                <a:lnTo>
                  <a:pt x="882650" y="12700"/>
                </a:lnTo>
                <a:lnTo>
                  <a:pt x="755650" y="50800"/>
                </a:lnTo>
                <a:lnTo>
                  <a:pt x="657225" y="88900"/>
                </a:lnTo>
                <a:lnTo>
                  <a:pt x="593725" y="123825"/>
                </a:lnTo>
                <a:lnTo>
                  <a:pt x="517525" y="161925"/>
                </a:lnTo>
              </a:path>
            </a:pathLst>
          </a:custGeom>
          <a:solidFill>
            <a:schemeClr val="accent6">
              <a:lumMod val="75000"/>
              <a:alpha val="5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2783019-1FD9-544F-922B-1F2FF5027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676" y="2887565"/>
            <a:ext cx="161992" cy="1619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D3907A9-41C5-6A42-9AF5-D13B6D1CA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142" y="2891679"/>
            <a:ext cx="161992" cy="1619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B8668E-7AC1-974A-BBE4-0745925DCBC1}"/>
              </a:ext>
            </a:extLst>
          </p:cNvPr>
          <p:cNvSpPr txBox="1"/>
          <p:nvPr/>
        </p:nvSpPr>
        <p:spPr>
          <a:xfrm>
            <a:off x="7370548" y="5111575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x</a:t>
            </a:r>
            <a:r>
              <a:rPr lang="en-US" sz="1400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F54272-0E6D-8045-A660-5C7432429351}"/>
              </a:ext>
            </a:extLst>
          </p:cNvPr>
          <p:cNvSpPr txBox="1"/>
          <p:nvPr/>
        </p:nvSpPr>
        <p:spPr>
          <a:xfrm>
            <a:off x="7759369" y="4682701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x</a:t>
            </a:r>
            <a:r>
              <a:rPr lang="en-US" sz="14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7AE9B1-244D-A14D-B8C0-2C26F75D5B60}"/>
              </a:ext>
            </a:extLst>
          </p:cNvPr>
          <p:cNvSpPr txBox="1"/>
          <p:nvPr/>
        </p:nvSpPr>
        <p:spPr>
          <a:xfrm>
            <a:off x="7707220" y="3928922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x</a:t>
            </a:r>
            <a:r>
              <a:rPr lang="en-US" sz="1400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AA12A9-E35A-C94C-8162-F5EACF57A352}"/>
              </a:ext>
            </a:extLst>
          </p:cNvPr>
          <p:cNvSpPr txBox="1"/>
          <p:nvPr/>
        </p:nvSpPr>
        <p:spPr>
          <a:xfrm>
            <a:off x="9057551" y="4283015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x</a:t>
            </a:r>
            <a:r>
              <a:rPr lang="en-US" sz="1400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67E853-85D8-8E4F-B8D6-33F70BC53C31}"/>
              </a:ext>
            </a:extLst>
          </p:cNvPr>
          <p:cNvSpPr txBox="1"/>
          <p:nvPr/>
        </p:nvSpPr>
        <p:spPr>
          <a:xfrm rot="20272565">
            <a:off x="5127894" y="2167261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B1B84A-EBAD-254A-9907-81CFAA1A740F}"/>
              </a:ext>
            </a:extLst>
          </p:cNvPr>
          <p:cNvSpPr txBox="1"/>
          <p:nvPr/>
        </p:nvSpPr>
        <p:spPr>
          <a:xfrm rot="1508405">
            <a:off x="6388136" y="2172989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C2F35C-30B3-E04D-BEE6-0C1639D9E305}"/>
              </a:ext>
            </a:extLst>
          </p:cNvPr>
          <p:cNvSpPr txBox="1"/>
          <p:nvPr/>
        </p:nvSpPr>
        <p:spPr>
          <a:xfrm rot="19394526">
            <a:off x="4043131" y="2080215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27698B8-F940-2A46-871A-3A87C4EDEA23}"/>
              </a:ext>
            </a:extLst>
          </p:cNvPr>
          <p:cNvSpPr txBox="1"/>
          <p:nvPr/>
        </p:nvSpPr>
        <p:spPr>
          <a:xfrm rot="2321264">
            <a:off x="7455409" y="2092726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CD1D5D-EC47-A244-81B5-CA1BF91F992C}"/>
              </a:ext>
            </a:extLst>
          </p:cNvPr>
          <p:cNvSpPr txBox="1"/>
          <p:nvPr/>
        </p:nvSpPr>
        <p:spPr>
          <a:xfrm rot="1143210">
            <a:off x="6421837" y="1595087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2228394-AF0E-BD4B-A49B-38C3A6CCAD2A}"/>
              </a:ext>
            </a:extLst>
          </p:cNvPr>
          <p:cNvSpPr txBox="1"/>
          <p:nvPr/>
        </p:nvSpPr>
        <p:spPr>
          <a:xfrm rot="20676959">
            <a:off x="5136543" y="1581231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AAA43D-FED9-A541-B9BD-80F060A9D579}"/>
              </a:ext>
            </a:extLst>
          </p:cNvPr>
          <p:cNvSpPr txBox="1"/>
          <p:nvPr/>
        </p:nvSpPr>
        <p:spPr>
          <a:xfrm rot="3099002">
            <a:off x="8462375" y="3173200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F63EB8A-3578-5043-AB9D-6247F18FDC7D}"/>
              </a:ext>
            </a:extLst>
          </p:cNvPr>
          <p:cNvSpPr txBox="1"/>
          <p:nvPr/>
        </p:nvSpPr>
        <p:spPr>
          <a:xfrm rot="18471229">
            <a:off x="3027659" y="3176183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2CB9B43-4BAE-2049-93D8-0F38C6CBA068}"/>
                  </a:ext>
                </a:extLst>
              </p:cNvPr>
              <p:cNvSpPr txBox="1"/>
              <p:nvPr/>
            </p:nvSpPr>
            <p:spPr>
              <a:xfrm>
                <a:off x="896526" y="1064934"/>
                <a:ext cx="2133878" cy="86177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cs typeface="Arial Hebrew" pitchFamily="2" charset="-79"/>
                  </a:rPr>
                  <a:t>1.</a:t>
                </a:r>
                <a:r>
                  <a:rPr lang="en-US" sz="1200" dirty="0">
                    <a:cs typeface="Arial Hebrew" pitchFamily="2" charset="-79"/>
                  </a:rPr>
                  <a:t> Introduce a ‘ceiling’ and verify that  </a:t>
                </a:r>
                <a:r>
                  <a:rPr lang="en-US" sz="1400" dirty="0">
                    <a:latin typeface="Arial Hebrew" pitchFamily="2" charset="-79"/>
                    <a:cs typeface="Arial Hebrew" pitchFamily="2" charset="-79"/>
                  </a:rPr>
                  <a:t>H</a:t>
                </a:r>
                <a:r>
                  <a:rPr lang="en-US" sz="1400" baseline="-25000" dirty="0">
                    <a:latin typeface="Arial Hebrew" pitchFamily="2" charset="-79"/>
                    <a:cs typeface="Arial Hebrew" pitchFamily="2" charset="-79"/>
                  </a:rPr>
                  <a:t>t0</a:t>
                </a:r>
                <a:r>
                  <a:rPr lang="en-US" sz="1400" dirty="0">
                    <a:latin typeface="Arial Hebrew" pitchFamily="2" charset="-79"/>
                    <a:cs typeface="Arial Hebrew" pitchFamily="2" charset="-79"/>
                  </a:rPr>
                  <a:t> (</a:t>
                </a:r>
                <a:r>
                  <a:rPr lang="en-US" sz="1400" dirty="0" err="1">
                    <a:latin typeface="Arial Hebrew" pitchFamily="2" charset="-79"/>
                    <a:cs typeface="Arial Hebrew" pitchFamily="2" charset="-79"/>
                  </a:rPr>
                  <a:t>x+iy</a:t>
                </a:r>
                <a:r>
                  <a:rPr lang="en-US" sz="1400" dirty="0">
                    <a:latin typeface="Arial Hebrew" pitchFamily="2" charset="-79"/>
                    <a:cs typeface="Arial Hebrew" pitchFamily="2" charset="-79"/>
                  </a:rPr>
                  <a:t>)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400" dirty="0">
                    <a:latin typeface="Arial Hebrew" pitchFamily="2" charset="-79"/>
                    <a:cs typeface="Arial Hebrew" pitchFamily="2" charset="-79"/>
                  </a:rPr>
                  <a:t> </a:t>
                </a:r>
                <a:r>
                  <a:rPr lang="en-US" sz="1200" dirty="0">
                    <a:cs typeface="Arial Hebrew" pitchFamily="2" charset="-79"/>
                  </a:rPr>
                  <a:t>0</a:t>
                </a:r>
                <a:r>
                  <a:rPr lang="en-US" sz="1400" dirty="0">
                    <a:latin typeface="Arial Hebrew" pitchFamily="2" charset="-79"/>
                    <a:cs typeface="Arial Hebrew" pitchFamily="2" charset="-79"/>
                  </a:rPr>
                  <a:t> </a:t>
                </a:r>
                <a:r>
                  <a:rPr lang="en-US" sz="1200" dirty="0">
                    <a:latin typeface="Arial Hebrew" pitchFamily="2" charset="-79"/>
                    <a:cs typeface="Arial Hebrew" pitchFamily="2" charset="-79"/>
                  </a:rPr>
                  <a:t>for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..∞,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200" dirty="0"/>
                  <a:t> ..1 (or the blue hyperbola).</a:t>
                </a:r>
                <a:endParaRPr lang="en-US" sz="1200" baseline="-250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2CB9B43-4BAE-2049-93D8-0F38C6CBA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26" y="1064934"/>
                <a:ext cx="2133878" cy="861774"/>
              </a:xfrm>
              <a:prstGeom prst="rect">
                <a:avLst/>
              </a:prstGeom>
              <a:blipFill>
                <a:blip r:embed="rId7"/>
                <a:stretch>
                  <a:fillRect t="-147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BC9C570-18B3-CE45-8EAD-12FD024F541C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3030404" y="1495821"/>
            <a:ext cx="1323279" cy="1514707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43434A17-E615-684F-A6BE-C7D83B6D465D}"/>
              </a:ext>
            </a:extLst>
          </p:cNvPr>
          <p:cNvSpPr/>
          <p:nvPr/>
        </p:nvSpPr>
        <p:spPr>
          <a:xfrm rot="19579997" flipH="1">
            <a:off x="4160869" y="3295969"/>
            <a:ext cx="3565823" cy="3123065"/>
          </a:xfrm>
          <a:prstGeom prst="arc">
            <a:avLst>
              <a:gd name="adj1" fmla="val 13681050"/>
              <a:gd name="adj2" fmla="val 17722443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909EA0-769C-A14B-8C08-7A7275BCC71F}"/>
              </a:ext>
            </a:extLst>
          </p:cNvPr>
          <p:cNvSpPr txBox="1"/>
          <p:nvPr/>
        </p:nvSpPr>
        <p:spPr>
          <a:xfrm>
            <a:off x="9122273" y="4961927"/>
            <a:ext cx="2082981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Even this extreme trajectory is theoretically possible since there is no upper bound on the speed by which zeros fall to the real line.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148A4C2-5B85-B34F-A8D0-DC2B1DB1B34C}"/>
              </a:ext>
            </a:extLst>
          </p:cNvPr>
          <p:cNvCxnSpPr>
            <a:cxnSpLocks/>
            <a:stCxn id="73" idx="0"/>
            <a:endCxn id="21" idx="0"/>
          </p:cNvCxnSpPr>
          <p:nvPr/>
        </p:nvCxnSpPr>
        <p:spPr>
          <a:xfrm flipH="1" flipV="1">
            <a:off x="9208008" y="4343400"/>
            <a:ext cx="955756" cy="61852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06EC380-3A16-9640-98B0-7CB498DFD7C6}"/>
              </a:ext>
            </a:extLst>
          </p:cNvPr>
          <p:cNvSpPr txBox="1"/>
          <p:nvPr/>
        </p:nvSpPr>
        <p:spPr>
          <a:xfrm>
            <a:off x="3444851" y="5423638"/>
            <a:ext cx="1216686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 “</a:t>
            </a:r>
            <a:r>
              <a:rPr lang="en-US" sz="1200" dirty="0" err="1"/>
              <a:t>Lehmer</a:t>
            </a:r>
            <a:r>
              <a:rPr lang="en-US" sz="1200" dirty="0"/>
              <a:t> pair”.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28106A0-3030-D84F-98AC-EDFCD85D7225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4053194" y="4740343"/>
            <a:ext cx="439689" cy="68329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6619B3D-634E-4C4B-A73D-84F283F13A33}"/>
              </a:ext>
            </a:extLst>
          </p:cNvPr>
          <p:cNvSpPr txBox="1"/>
          <p:nvPr/>
        </p:nvSpPr>
        <p:spPr>
          <a:xfrm>
            <a:off x="530706" y="4667312"/>
            <a:ext cx="254183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Complex zeros are “attracted” to their conjugates and “fall” to the real line with a lower bounded speed.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82FD7C6-4C7A-724C-B007-CDC3B3C57C3C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3072544" y="4027311"/>
            <a:ext cx="1511724" cy="96316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FAD9FC-4211-A241-8971-9913E432FC27}"/>
                  </a:ext>
                </a:extLst>
              </p:cNvPr>
              <p:cNvSpPr txBox="1"/>
              <p:nvPr/>
            </p:nvSpPr>
            <p:spPr>
              <a:xfrm>
                <a:off x="9976793" y="2958281"/>
                <a:ext cx="1708525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The blue DBN hyperbola is only valid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200" dirty="0"/>
                  <a:t>  0. </a:t>
                </a:r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FAD9FC-4211-A241-8971-9913E432F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793" y="2958281"/>
                <a:ext cx="1708525" cy="461665"/>
              </a:xfrm>
              <a:prstGeom prst="rect">
                <a:avLst/>
              </a:prstGeom>
              <a:blipFill>
                <a:blip r:embed="rId8"/>
                <a:stretch>
                  <a:fillRect r="-1481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DD03D3D-3D2B-E646-94D8-F171CEB7763D}"/>
              </a:ext>
            </a:extLst>
          </p:cNvPr>
          <p:cNvCxnSpPr>
            <a:cxnSpLocks/>
            <a:stCxn id="91" idx="1"/>
          </p:cNvCxnSpPr>
          <p:nvPr/>
        </p:nvCxnSpPr>
        <p:spPr>
          <a:xfrm flipH="1">
            <a:off x="8919047" y="3189114"/>
            <a:ext cx="1057746" cy="51144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67C1069-AA2B-794E-8663-9B76AC3F4427}"/>
                  </a:ext>
                </a:extLst>
              </p:cNvPr>
              <p:cNvSpPr txBox="1"/>
              <p:nvPr/>
            </p:nvSpPr>
            <p:spPr>
              <a:xfrm>
                <a:off x="517710" y="2968561"/>
                <a:ext cx="1525203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cs typeface="Arial Hebrew" pitchFamily="2" charset="-79"/>
                  </a:rPr>
                  <a:t>2.</a:t>
                </a:r>
                <a:r>
                  <a:rPr lang="en-US" sz="1200" dirty="0">
                    <a:cs typeface="Arial Hebrew" pitchFamily="2" charset="-79"/>
                  </a:rPr>
                  <a:t> If so, then the new upper bound:</a:t>
                </a:r>
              </a:p>
              <a:p>
                <a:pPr algn="ctr"/>
                <a:r>
                  <a:rPr lang="en-US" sz="1200" dirty="0"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100" dirty="0"/>
                  <a:t>t</a:t>
                </a:r>
                <a:r>
                  <a:rPr lang="en-US" sz="1100" baseline="-25000" dirty="0"/>
                  <a:t>0</a:t>
                </a:r>
                <a:r>
                  <a:rPr lang="en-US" sz="1200" dirty="0"/>
                  <a:t> + </a:t>
                </a:r>
                <a:r>
                  <a:rPr lang="en-US" sz="1000" dirty="0"/>
                  <a:t>0.5</a:t>
                </a:r>
                <a:r>
                  <a:rPr lang="en-US" sz="1200" dirty="0"/>
                  <a:t> </a:t>
                </a:r>
                <a:r>
                  <a:rPr lang="en-US" sz="1100" dirty="0"/>
                  <a:t>y</a:t>
                </a:r>
                <a:r>
                  <a:rPr lang="en-US" sz="1100" baseline="-25000" dirty="0"/>
                  <a:t>0</a:t>
                </a:r>
                <a:r>
                  <a:rPr lang="en-US" sz="1200" baseline="30000" dirty="0"/>
                  <a:t>2</a:t>
                </a:r>
                <a:r>
                  <a:rPr lang="en-US" sz="1200" dirty="0"/>
                  <a:t>  </a:t>
                </a:r>
              </a:p>
              <a:p>
                <a:r>
                  <a:rPr lang="en-US" sz="1200" dirty="0"/>
                  <a:t>has been established.</a:t>
                </a:r>
                <a:endParaRPr lang="en-US" sz="1200" baseline="-250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67C1069-AA2B-794E-8663-9B76AC3F4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10" y="2968561"/>
                <a:ext cx="1525203" cy="830997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2DB4206-9D8E-5742-8107-25CDD2B9F087}"/>
              </a:ext>
            </a:extLst>
          </p:cNvPr>
          <p:cNvCxnSpPr>
            <a:cxnSpLocks/>
            <a:stCxn id="104" idx="3"/>
          </p:cNvCxnSpPr>
          <p:nvPr/>
        </p:nvCxnSpPr>
        <p:spPr>
          <a:xfrm flipV="1">
            <a:off x="2042913" y="2817928"/>
            <a:ext cx="559022" cy="566132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658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B2ACC8-3632-0D43-94BE-13F989E39012}"/>
                  </a:ext>
                </a:extLst>
              </p:cNvPr>
              <p:cNvSpPr txBox="1"/>
              <p:nvPr/>
            </p:nvSpPr>
            <p:spPr>
              <a:xfrm>
                <a:off x="2247661" y="-9023"/>
                <a:ext cx="90752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“ Barrier” approach to assure </a:t>
                </a:r>
                <a:r>
                  <a:rPr lang="en-US" sz="2400" dirty="0" err="1"/>
                  <a:t>H</a:t>
                </a:r>
                <a:r>
                  <a:rPr lang="en-US" sz="2400" baseline="-25000" dirty="0" err="1"/>
                  <a:t>t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x+iy</a:t>
                </a:r>
                <a:r>
                  <a:rPr lang="en-US" sz="2400" dirty="0"/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0 for a certain y&gt;y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, t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.</a:t>
                </a:r>
                <a:endParaRPr lang="en-US" sz="2400" baseline="-25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B2ACC8-3632-0D43-94BE-13F989E39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661" y="-9023"/>
                <a:ext cx="9075242" cy="461665"/>
              </a:xfrm>
              <a:prstGeom prst="rect">
                <a:avLst/>
              </a:prstGeom>
              <a:blipFill>
                <a:blip r:embed="rId3"/>
                <a:stretch>
                  <a:fillRect l="-978" t="-5405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6C075807-D0AD-D747-A601-1D770A9EC1EE}"/>
              </a:ext>
            </a:extLst>
          </p:cNvPr>
          <p:cNvSpPr txBox="1"/>
          <p:nvPr/>
        </p:nvSpPr>
        <p:spPr>
          <a:xfrm>
            <a:off x="7167144" y="898503"/>
            <a:ext cx="699846" cy="3761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Numerical</a:t>
            </a:r>
          </a:p>
          <a:p>
            <a:pPr algn="ctr"/>
            <a:r>
              <a:rPr lang="en-US" sz="1100" dirty="0"/>
              <a:t>verification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E8BC96D-DB4D-1349-98E7-20A0A14A0259}"/>
              </a:ext>
            </a:extLst>
          </p:cNvPr>
          <p:cNvSpPr txBox="1"/>
          <p:nvPr/>
        </p:nvSpPr>
        <p:spPr>
          <a:xfrm>
            <a:off x="7986273" y="904827"/>
            <a:ext cx="625424" cy="3761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Analytical</a:t>
            </a:r>
          </a:p>
          <a:p>
            <a:pPr algn="ctr"/>
            <a:r>
              <a:rPr lang="en-US" sz="1100" dirty="0"/>
              <a:t>proof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E176B3C-088E-3B48-8945-FA8F6D039128}"/>
              </a:ext>
            </a:extLst>
          </p:cNvPr>
          <p:cNvCxnSpPr>
            <a:cxnSpLocks/>
          </p:cNvCxnSpPr>
          <p:nvPr/>
        </p:nvCxnSpPr>
        <p:spPr>
          <a:xfrm flipH="1">
            <a:off x="6894793" y="1082525"/>
            <a:ext cx="2242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75E4196-7C10-0E4F-AC19-40BA6A4BDF43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8611696" y="1092920"/>
            <a:ext cx="2623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arallelogram 2">
            <a:extLst>
              <a:ext uri="{FF2B5EF4-FFF2-40B4-BE49-F238E27FC236}">
                <a16:creationId xmlns:a16="http://schemas.microsoft.com/office/drawing/2014/main" id="{0A6850C3-C0E2-D445-8819-AB6E42A30CDE}"/>
              </a:ext>
            </a:extLst>
          </p:cNvPr>
          <p:cNvSpPr/>
          <p:nvPr/>
        </p:nvSpPr>
        <p:spPr>
          <a:xfrm>
            <a:off x="2300185" y="2221632"/>
            <a:ext cx="7775240" cy="675363"/>
          </a:xfrm>
          <a:prstGeom prst="parallelogram">
            <a:avLst>
              <a:gd name="adj" fmla="val 136880"/>
            </a:avLst>
          </a:prstGeom>
          <a:solidFill>
            <a:srgbClr val="FFF2CC"/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     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0F948E-D4A1-564E-9701-4F1A47CA63F3}"/>
              </a:ext>
            </a:extLst>
          </p:cNvPr>
          <p:cNvCxnSpPr>
            <a:cxnSpLocks/>
          </p:cNvCxnSpPr>
          <p:nvPr/>
        </p:nvCxnSpPr>
        <p:spPr>
          <a:xfrm flipV="1">
            <a:off x="2302418" y="3085023"/>
            <a:ext cx="969812" cy="903374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Parallelogram 93">
            <a:extLst>
              <a:ext uri="{FF2B5EF4-FFF2-40B4-BE49-F238E27FC236}">
                <a16:creationId xmlns:a16="http://schemas.microsoft.com/office/drawing/2014/main" id="{0B7D2235-2D03-4140-BE34-C6F43E17995B}"/>
              </a:ext>
            </a:extLst>
          </p:cNvPr>
          <p:cNvSpPr/>
          <p:nvPr/>
        </p:nvSpPr>
        <p:spPr>
          <a:xfrm rot="5400000" flipV="1">
            <a:off x="5868619" y="2086456"/>
            <a:ext cx="487355" cy="189794"/>
          </a:xfrm>
          <a:prstGeom prst="parallelogram">
            <a:avLst>
              <a:gd name="adj" fmla="val 99286"/>
            </a:avLst>
          </a:prstGeom>
          <a:solidFill>
            <a:srgbClr val="4472C4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F3AFCE-B326-0547-900A-A90F892BFDD7}"/>
              </a:ext>
            </a:extLst>
          </p:cNvPr>
          <p:cNvCxnSpPr>
            <a:cxnSpLocks/>
          </p:cNvCxnSpPr>
          <p:nvPr/>
        </p:nvCxnSpPr>
        <p:spPr>
          <a:xfrm>
            <a:off x="3272230" y="3083907"/>
            <a:ext cx="6805428" cy="0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F739F9-8833-384B-A236-01813A2ACCF2}"/>
              </a:ext>
            </a:extLst>
          </p:cNvPr>
          <p:cNvCxnSpPr>
            <a:cxnSpLocks/>
          </p:cNvCxnSpPr>
          <p:nvPr/>
        </p:nvCxnSpPr>
        <p:spPr>
          <a:xfrm>
            <a:off x="3209869" y="888039"/>
            <a:ext cx="53686" cy="2207483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D352C2F-7A34-1E4B-8357-B7997D8DC2EA}"/>
              </a:ext>
            </a:extLst>
          </p:cNvPr>
          <p:cNvCxnSpPr>
            <a:cxnSpLocks/>
          </p:cNvCxnSpPr>
          <p:nvPr/>
        </p:nvCxnSpPr>
        <p:spPr>
          <a:xfrm flipV="1">
            <a:off x="2318585" y="2242528"/>
            <a:ext cx="876885" cy="659311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4E4EF0B-F5F9-5B49-B382-B48CEEB75A80}"/>
              </a:ext>
            </a:extLst>
          </p:cNvPr>
          <p:cNvSpPr txBox="1"/>
          <p:nvPr/>
        </p:nvSpPr>
        <p:spPr>
          <a:xfrm>
            <a:off x="9549349" y="2497519"/>
            <a:ext cx="256802" cy="2437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83455F-704C-1D47-8F1C-19CEECC55FE4}"/>
              </a:ext>
            </a:extLst>
          </p:cNvPr>
          <p:cNvSpPr txBox="1"/>
          <p:nvPr/>
        </p:nvSpPr>
        <p:spPr>
          <a:xfrm>
            <a:off x="9109673" y="2805478"/>
            <a:ext cx="300083" cy="2437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868BC1-9664-9B4B-894B-B5472E56FAAD}"/>
              </a:ext>
            </a:extLst>
          </p:cNvPr>
          <p:cNvSpPr txBox="1"/>
          <p:nvPr/>
        </p:nvSpPr>
        <p:spPr>
          <a:xfrm>
            <a:off x="9909623" y="2219872"/>
            <a:ext cx="256802" cy="2437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E4D934-540A-7A4E-9335-9FD3214277B6}"/>
              </a:ext>
            </a:extLst>
          </p:cNvPr>
          <p:cNvSpPr txBox="1"/>
          <p:nvPr/>
        </p:nvSpPr>
        <p:spPr>
          <a:xfrm>
            <a:off x="2142667" y="3948651"/>
            <a:ext cx="256802" cy="2437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9E2001-C445-9342-AB8B-D992DC0F3921}"/>
              </a:ext>
            </a:extLst>
          </p:cNvPr>
          <p:cNvSpPr txBox="1"/>
          <p:nvPr/>
        </p:nvSpPr>
        <p:spPr>
          <a:xfrm>
            <a:off x="3693700" y="4003366"/>
            <a:ext cx="272832" cy="3154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3FD4F2-7D27-0243-BBBA-1A5D1C1C6B56}"/>
              </a:ext>
            </a:extLst>
          </p:cNvPr>
          <p:cNvSpPr txBox="1"/>
          <p:nvPr/>
        </p:nvSpPr>
        <p:spPr>
          <a:xfrm>
            <a:off x="1859874" y="2770134"/>
            <a:ext cx="253596" cy="3154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</a:rPr>
              <a:t>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655B8F-C867-2841-B94F-C5C7B2AE2810}"/>
              </a:ext>
            </a:extLst>
          </p:cNvPr>
          <p:cNvSpPr txBox="1"/>
          <p:nvPr/>
        </p:nvSpPr>
        <p:spPr>
          <a:xfrm>
            <a:off x="2045014" y="3796796"/>
            <a:ext cx="282450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200" dirty="0"/>
              <a:t>-t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494A29-F06B-3E43-9D0C-FD74233B5FFC}"/>
              </a:ext>
            </a:extLst>
          </p:cNvPr>
          <p:cNvSpPr txBox="1"/>
          <p:nvPr/>
        </p:nvSpPr>
        <p:spPr>
          <a:xfrm>
            <a:off x="1976025" y="1642246"/>
            <a:ext cx="364203" cy="2437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3CF2BF-7B17-C442-A42C-00182CA23471}"/>
              </a:ext>
            </a:extLst>
          </p:cNvPr>
          <p:cNvSpPr txBox="1"/>
          <p:nvPr/>
        </p:nvSpPr>
        <p:spPr>
          <a:xfrm>
            <a:off x="2052485" y="2763982"/>
            <a:ext cx="256802" cy="2437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783559A-82AA-CA46-9E9E-0698CD29DE98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2759466" y="2559314"/>
            <a:ext cx="6846010" cy="1382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61D8E5F-789E-F94F-80E3-DA6D16B025B2}"/>
              </a:ext>
            </a:extLst>
          </p:cNvPr>
          <p:cNvCxnSpPr>
            <a:cxnSpLocks/>
          </p:cNvCxnSpPr>
          <p:nvPr/>
        </p:nvCxnSpPr>
        <p:spPr>
          <a:xfrm flipH="1" flipV="1">
            <a:off x="2742189" y="1336708"/>
            <a:ext cx="17334" cy="223146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DEBB8C-C1C7-A24C-AF44-5FDFAD896680}"/>
              </a:ext>
            </a:extLst>
          </p:cNvPr>
          <p:cNvCxnSpPr>
            <a:cxnSpLocks/>
          </p:cNvCxnSpPr>
          <p:nvPr/>
        </p:nvCxnSpPr>
        <p:spPr>
          <a:xfrm flipH="1" flipV="1">
            <a:off x="9592820" y="1301756"/>
            <a:ext cx="11674" cy="226756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5E9E155-5F27-084B-BAE2-FBAE67F6FB2B}"/>
              </a:ext>
            </a:extLst>
          </p:cNvPr>
          <p:cNvCxnSpPr>
            <a:cxnSpLocks/>
          </p:cNvCxnSpPr>
          <p:nvPr/>
        </p:nvCxnSpPr>
        <p:spPr>
          <a:xfrm flipV="1">
            <a:off x="2761757" y="3549693"/>
            <a:ext cx="6857612" cy="1962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766076C-1F51-164B-A78B-5B193948040E}"/>
              </a:ext>
            </a:extLst>
          </p:cNvPr>
          <p:cNvCxnSpPr>
            <a:cxnSpLocks/>
          </p:cNvCxnSpPr>
          <p:nvPr/>
        </p:nvCxnSpPr>
        <p:spPr>
          <a:xfrm flipV="1">
            <a:off x="2723048" y="1323076"/>
            <a:ext cx="6876739" cy="11191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E757E86-C4EB-FC46-A9C8-6647681FA8D6}"/>
              </a:ext>
            </a:extLst>
          </p:cNvPr>
          <p:cNvCxnSpPr>
            <a:cxnSpLocks/>
          </p:cNvCxnSpPr>
          <p:nvPr/>
        </p:nvCxnSpPr>
        <p:spPr>
          <a:xfrm>
            <a:off x="3903389" y="4173597"/>
            <a:ext cx="335054" cy="0"/>
          </a:xfrm>
          <a:prstGeom prst="straightConnector1">
            <a:avLst/>
          </a:prstGeom>
          <a:ln>
            <a:tailEnd type="triangle" w="sm" len="sm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DBFC78A-0F4C-2A46-BA76-4BFD2A4B0A15}"/>
              </a:ext>
            </a:extLst>
          </p:cNvPr>
          <p:cNvCxnSpPr>
            <a:cxnSpLocks/>
          </p:cNvCxnSpPr>
          <p:nvPr/>
        </p:nvCxnSpPr>
        <p:spPr>
          <a:xfrm flipH="1" flipV="1">
            <a:off x="1980508" y="2624980"/>
            <a:ext cx="3023" cy="192342"/>
          </a:xfrm>
          <a:prstGeom prst="straightConnector1">
            <a:avLst/>
          </a:prstGeom>
          <a:ln>
            <a:headEnd w="sm" len="sm"/>
            <a:tailEnd type="triangle" w="sm" len="sm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9CD424A-A53A-4A4E-812F-0842E0E789F3}"/>
              </a:ext>
            </a:extLst>
          </p:cNvPr>
          <p:cNvCxnSpPr>
            <a:cxnSpLocks/>
          </p:cNvCxnSpPr>
          <p:nvPr/>
        </p:nvCxnSpPr>
        <p:spPr>
          <a:xfrm>
            <a:off x="1979354" y="3062938"/>
            <a:ext cx="6919" cy="183790"/>
          </a:xfrm>
          <a:prstGeom prst="straightConnector1">
            <a:avLst/>
          </a:prstGeom>
          <a:ln>
            <a:headEnd w="sm" len="sm"/>
            <a:tailEnd type="triangle" w="sm" len="sm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34735C7-258D-8E4C-AC6D-143CBE313D65}"/>
              </a:ext>
            </a:extLst>
          </p:cNvPr>
          <p:cNvCxnSpPr>
            <a:cxnSpLocks/>
          </p:cNvCxnSpPr>
          <p:nvPr/>
        </p:nvCxnSpPr>
        <p:spPr>
          <a:xfrm>
            <a:off x="5640558" y="2906803"/>
            <a:ext cx="44286" cy="107852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F9EDC448-14B0-8648-9677-64A2F1C7497E}"/>
              </a:ext>
            </a:extLst>
          </p:cNvPr>
          <p:cNvSpPr/>
          <p:nvPr/>
        </p:nvSpPr>
        <p:spPr>
          <a:xfrm rot="5400000" flipV="1">
            <a:off x="5999118" y="2087677"/>
            <a:ext cx="470608" cy="190074"/>
          </a:xfrm>
          <a:prstGeom prst="parallelogram">
            <a:avLst>
              <a:gd name="adj" fmla="val 99286"/>
            </a:avLst>
          </a:prstGeom>
          <a:solidFill>
            <a:srgbClr val="4472C4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BD212C1-6681-2648-B47C-2A7EA1CD2309}"/>
              </a:ext>
            </a:extLst>
          </p:cNvPr>
          <p:cNvSpPr txBox="1"/>
          <p:nvPr/>
        </p:nvSpPr>
        <p:spPr>
          <a:xfrm>
            <a:off x="6080132" y="2294855"/>
            <a:ext cx="304892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y</a:t>
            </a:r>
            <a:r>
              <a:rPr lang="en-US" sz="1000" i="1" baseline="-25000" dirty="0">
                <a:solidFill>
                  <a:srgbClr val="0070C0"/>
                </a:solidFill>
              </a:rPr>
              <a:t>0 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26BB0BE-E1D8-9245-8762-0A24D23128B0}"/>
              </a:ext>
            </a:extLst>
          </p:cNvPr>
          <p:cNvSpPr txBox="1"/>
          <p:nvPr/>
        </p:nvSpPr>
        <p:spPr>
          <a:xfrm>
            <a:off x="6259680" y="1743046"/>
            <a:ext cx="271228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t</a:t>
            </a:r>
            <a:r>
              <a:rPr lang="en-US" sz="1000" i="1" baseline="-25000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E2B4A8C-C028-A745-B672-29789A8BA748}"/>
              </a:ext>
            </a:extLst>
          </p:cNvPr>
          <p:cNvSpPr txBox="1"/>
          <p:nvPr/>
        </p:nvSpPr>
        <p:spPr>
          <a:xfrm>
            <a:off x="9575005" y="2616486"/>
            <a:ext cx="264817" cy="28680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</a:rPr>
              <a:t>y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BB53646-06CC-5F45-9124-36165BEE3A65}"/>
              </a:ext>
            </a:extLst>
          </p:cNvPr>
          <p:cNvCxnSpPr>
            <a:cxnSpLocks/>
          </p:cNvCxnSpPr>
          <p:nvPr/>
        </p:nvCxnSpPr>
        <p:spPr>
          <a:xfrm flipH="1">
            <a:off x="9399948" y="2702038"/>
            <a:ext cx="164981" cy="136326"/>
          </a:xfrm>
          <a:prstGeom prst="straightConnector1">
            <a:avLst/>
          </a:prstGeom>
          <a:ln>
            <a:headEnd w="sm" len="sm"/>
            <a:tailEnd type="triangle" w="sm" len="sm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337FBBD-B7B3-4649-9E4A-876EAB0D6679}"/>
              </a:ext>
            </a:extLst>
          </p:cNvPr>
          <p:cNvCxnSpPr>
            <a:cxnSpLocks/>
          </p:cNvCxnSpPr>
          <p:nvPr/>
        </p:nvCxnSpPr>
        <p:spPr>
          <a:xfrm flipV="1">
            <a:off x="9762072" y="2415875"/>
            <a:ext cx="175941" cy="145522"/>
          </a:xfrm>
          <a:prstGeom prst="straightConnector1">
            <a:avLst/>
          </a:prstGeom>
          <a:ln>
            <a:headEnd w="sm" len="sm"/>
            <a:tailEnd type="triangle" w="sm" len="sm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D222C50-6FF2-8C43-9E2E-3BD7A2410527}"/>
              </a:ext>
            </a:extLst>
          </p:cNvPr>
          <p:cNvSpPr/>
          <p:nvPr/>
        </p:nvSpPr>
        <p:spPr>
          <a:xfrm>
            <a:off x="4241800" y="2546426"/>
            <a:ext cx="72852" cy="596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15D671C-8609-1044-B9D8-FF02A8787CBA}"/>
              </a:ext>
            </a:extLst>
          </p:cNvPr>
          <p:cNvSpPr/>
          <p:nvPr/>
        </p:nvSpPr>
        <p:spPr>
          <a:xfrm>
            <a:off x="4465484" y="2546653"/>
            <a:ext cx="72852" cy="596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6832FCD-5419-354B-B17E-DE63F95E1A8B}"/>
              </a:ext>
            </a:extLst>
          </p:cNvPr>
          <p:cNvGrpSpPr/>
          <p:nvPr/>
        </p:nvGrpSpPr>
        <p:grpSpPr>
          <a:xfrm>
            <a:off x="2315077" y="1322156"/>
            <a:ext cx="875853" cy="1703967"/>
            <a:chOff x="1775598" y="2054879"/>
            <a:chExt cx="947708" cy="2143639"/>
          </a:xfrm>
        </p:grpSpPr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B6548046-B333-4941-AA16-06A3F619E670}"/>
                </a:ext>
              </a:extLst>
            </p:cNvPr>
            <p:cNvSpPr/>
            <p:nvPr/>
          </p:nvSpPr>
          <p:spPr>
            <a:xfrm>
              <a:off x="1800172" y="2064236"/>
              <a:ext cx="923134" cy="2134282"/>
            </a:xfrm>
            <a:prstGeom prst="arc">
              <a:avLst>
                <a:gd name="adj1" fmla="val 16224299"/>
                <a:gd name="adj2" fmla="val 0"/>
              </a:avLst>
            </a:prstGeom>
            <a:ln w="127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053E54CC-8B71-CF45-AD43-79A7058A3D3D}"/>
                </a:ext>
              </a:extLst>
            </p:cNvPr>
            <p:cNvSpPr/>
            <p:nvPr/>
          </p:nvSpPr>
          <p:spPr>
            <a:xfrm>
              <a:off x="1775598" y="2054879"/>
              <a:ext cx="487541" cy="1960861"/>
            </a:xfrm>
            <a:custGeom>
              <a:avLst/>
              <a:gdLst>
                <a:gd name="connsiteX0" fmla="*/ 0 w 495300"/>
                <a:gd name="connsiteY0" fmla="*/ 1935480 h 1935480"/>
                <a:gd name="connsiteX1" fmla="*/ 22860 w 495300"/>
                <a:gd name="connsiteY1" fmla="*/ 1737360 h 1935480"/>
                <a:gd name="connsiteX2" fmla="*/ 38100 w 495300"/>
                <a:gd name="connsiteY2" fmla="*/ 1478280 h 1935480"/>
                <a:gd name="connsiteX3" fmla="*/ 83820 w 495300"/>
                <a:gd name="connsiteY3" fmla="*/ 1135380 h 1935480"/>
                <a:gd name="connsiteX4" fmla="*/ 121920 w 495300"/>
                <a:gd name="connsiteY4" fmla="*/ 899160 h 1935480"/>
                <a:gd name="connsiteX5" fmla="*/ 190500 w 495300"/>
                <a:gd name="connsiteY5" fmla="*/ 601980 h 1935480"/>
                <a:gd name="connsiteX6" fmla="*/ 251460 w 495300"/>
                <a:gd name="connsiteY6" fmla="*/ 396240 h 1935480"/>
                <a:gd name="connsiteX7" fmla="*/ 350520 w 495300"/>
                <a:gd name="connsiteY7" fmla="*/ 198120 h 1935480"/>
                <a:gd name="connsiteX8" fmla="*/ 426720 w 495300"/>
                <a:gd name="connsiteY8" fmla="*/ 91440 h 1935480"/>
                <a:gd name="connsiteX9" fmla="*/ 495300 w 495300"/>
                <a:gd name="connsiteY9" fmla="*/ 0 h 193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5300" h="1935480">
                  <a:moveTo>
                    <a:pt x="0" y="1935480"/>
                  </a:moveTo>
                  <a:cubicBezTo>
                    <a:pt x="8255" y="1874520"/>
                    <a:pt x="16510" y="1813560"/>
                    <a:pt x="22860" y="1737360"/>
                  </a:cubicBezTo>
                  <a:cubicBezTo>
                    <a:pt x="29210" y="1661160"/>
                    <a:pt x="27940" y="1578610"/>
                    <a:pt x="38100" y="1478280"/>
                  </a:cubicBezTo>
                  <a:cubicBezTo>
                    <a:pt x="48260" y="1377950"/>
                    <a:pt x="69850" y="1231900"/>
                    <a:pt x="83820" y="1135380"/>
                  </a:cubicBezTo>
                  <a:cubicBezTo>
                    <a:pt x="97790" y="1038860"/>
                    <a:pt x="104140" y="988060"/>
                    <a:pt x="121920" y="899160"/>
                  </a:cubicBezTo>
                  <a:cubicBezTo>
                    <a:pt x="139700" y="810260"/>
                    <a:pt x="168910" y="685800"/>
                    <a:pt x="190500" y="601980"/>
                  </a:cubicBezTo>
                  <a:cubicBezTo>
                    <a:pt x="212090" y="518160"/>
                    <a:pt x="224790" y="463550"/>
                    <a:pt x="251460" y="396240"/>
                  </a:cubicBezTo>
                  <a:cubicBezTo>
                    <a:pt x="278130" y="328930"/>
                    <a:pt x="321310" y="248920"/>
                    <a:pt x="350520" y="198120"/>
                  </a:cubicBezTo>
                  <a:cubicBezTo>
                    <a:pt x="379730" y="147320"/>
                    <a:pt x="402590" y="124460"/>
                    <a:pt x="426720" y="91440"/>
                  </a:cubicBezTo>
                  <a:cubicBezTo>
                    <a:pt x="450850" y="58420"/>
                    <a:pt x="473075" y="29210"/>
                    <a:pt x="495300" y="0"/>
                  </a:cubicBezTo>
                </a:path>
              </a:pathLst>
            </a:custGeom>
            <a:noFill/>
            <a:ln w="1270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1CCD267-5693-0342-97CC-0B1A03389143}"/>
              </a:ext>
            </a:extLst>
          </p:cNvPr>
          <p:cNvGrpSpPr/>
          <p:nvPr/>
        </p:nvGrpSpPr>
        <p:grpSpPr>
          <a:xfrm>
            <a:off x="5643196" y="1322156"/>
            <a:ext cx="695076" cy="1705821"/>
            <a:chOff x="1750442" y="2054879"/>
            <a:chExt cx="972864" cy="2143639"/>
          </a:xfrm>
        </p:grpSpPr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3B717684-1865-5E4F-9DFD-E1C10C6CAB10}"/>
                </a:ext>
              </a:extLst>
            </p:cNvPr>
            <p:cNvSpPr/>
            <p:nvPr/>
          </p:nvSpPr>
          <p:spPr>
            <a:xfrm>
              <a:off x="1800172" y="2064236"/>
              <a:ext cx="923134" cy="2134282"/>
            </a:xfrm>
            <a:prstGeom prst="arc">
              <a:avLst>
                <a:gd name="adj1" fmla="val 16224299"/>
                <a:gd name="adj2" fmla="val 0"/>
              </a:avLst>
            </a:prstGeom>
            <a:ln w="127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F062031E-7A9B-7C48-83EA-E2ACF3EE9F86}"/>
                </a:ext>
              </a:extLst>
            </p:cNvPr>
            <p:cNvSpPr/>
            <p:nvPr/>
          </p:nvSpPr>
          <p:spPr>
            <a:xfrm>
              <a:off x="1750442" y="2054879"/>
              <a:ext cx="487542" cy="1960861"/>
            </a:xfrm>
            <a:custGeom>
              <a:avLst/>
              <a:gdLst>
                <a:gd name="connsiteX0" fmla="*/ 0 w 495300"/>
                <a:gd name="connsiteY0" fmla="*/ 1935480 h 1935480"/>
                <a:gd name="connsiteX1" fmla="*/ 22860 w 495300"/>
                <a:gd name="connsiteY1" fmla="*/ 1737360 h 1935480"/>
                <a:gd name="connsiteX2" fmla="*/ 38100 w 495300"/>
                <a:gd name="connsiteY2" fmla="*/ 1478280 h 1935480"/>
                <a:gd name="connsiteX3" fmla="*/ 83820 w 495300"/>
                <a:gd name="connsiteY3" fmla="*/ 1135380 h 1935480"/>
                <a:gd name="connsiteX4" fmla="*/ 121920 w 495300"/>
                <a:gd name="connsiteY4" fmla="*/ 899160 h 1935480"/>
                <a:gd name="connsiteX5" fmla="*/ 190500 w 495300"/>
                <a:gd name="connsiteY5" fmla="*/ 601980 h 1935480"/>
                <a:gd name="connsiteX6" fmla="*/ 251460 w 495300"/>
                <a:gd name="connsiteY6" fmla="*/ 396240 h 1935480"/>
                <a:gd name="connsiteX7" fmla="*/ 350520 w 495300"/>
                <a:gd name="connsiteY7" fmla="*/ 198120 h 1935480"/>
                <a:gd name="connsiteX8" fmla="*/ 426720 w 495300"/>
                <a:gd name="connsiteY8" fmla="*/ 91440 h 1935480"/>
                <a:gd name="connsiteX9" fmla="*/ 495300 w 495300"/>
                <a:gd name="connsiteY9" fmla="*/ 0 h 193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5300" h="1935480">
                  <a:moveTo>
                    <a:pt x="0" y="1935480"/>
                  </a:moveTo>
                  <a:cubicBezTo>
                    <a:pt x="8255" y="1874520"/>
                    <a:pt x="16510" y="1813560"/>
                    <a:pt x="22860" y="1737360"/>
                  </a:cubicBezTo>
                  <a:cubicBezTo>
                    <a:pt x="29210" y="1661160"/>
                    <a:pt x="27940" y="1578610"/>
                    <a:pt x="38100" y="1478280"/>
                  </a:cubicBezTo>
                  <a:cubicBezTo>
                    <a:pt x="48260" y="1377950"/>
                    <a:pt x="69850" y="1231900"/>
                    <a:pt x="83820" y="1135380"/>
                  </a:cubicBezTo>
                  <a:cubicBezTo>
                    <a:pt x="97790" y="1038860"/>
                    <a:pt x="104140" y="988060"/>
                    <a:pt x="121920" y="899160"/>
                  </a:cubicBezTo>
                  <a:cubicBezTo>
                    <a:pt x="139700" y="810260"/>
                    <a:pt x="168910" y="685800"/>
                    <a:pt x="190500" y="601980"/>
                  </a:cubicBezTo>
                  <a:cubicBezTo>
                    <a:pt x="212090" y="518160"/>
                    <a:pt x="224790" y="463550"/>
                    <a:pt x="251460" y="396240"/>
                  </a:cubicBezTo>
                  <a:cubicBezTo>
                    <a:pt x="278130" y="328930"/>
                    <a:pt x="321310" y="248920"/>
                    <a:pt x="350520" y="198120"/>
                  </a:cubicBezTo>
                  <a:cubicBezTo>
                    <a:pt x="379730" y="147320"/>
                    <a:pt x="402590" y="124460"/>
                    <a:pt x="426720" y="91440"/>
                  </a:cubicBezTo>
                  <a:cubicBezTo>
                    <a:pt x="450850" y="58420"/>
                    <a:pt x="473075" y="29210"/>
                    <a:pt x="495300" y="0"/>
                  </a:cubicBezTo>
                </a:path>
              </a:pathLst>
            </a:custGeom>
            <a:noFill/>
            <a:ln w="1270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0B22B5-2C2E-8447-9A34-F8099C68D226}"/>
              </a:ext>
            </a:extLst>
          </p:cNvPr>
          <p:cNvCxnSpPr>
            <a:cxnSpLocks/>
          </p:cNvCxnSpPr>
          <p:nvPr/>
        </p:nvCxnSpPr>
        <p:spPr>
          <a:xfrm flipV="1">
            <a:off x="2172275" y="1330997"/>
            <a:ext cx="1157304" cy="107733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be 3">
            <a:extLst>
              <a:ext uri="{FF2B5EF4-FFF2-40B4-BE49-F238E27FC236}">
                <a16:creationId xmlns:a16="http://schemas.microsoft.com/office/drawing/2014/main" id="{80EDABF3-710E-3B49-93EC-F3AE6F67F4C2}"/>
              </a:ext>
            </a:extLst>
          </p:cNvPr>
          <p:cNvSpPr/>
          <p:nvPr/>
        </p:nvSpPr>
        <p:spPr>
          <a:xfrm>
            <a:off x="2302418" y="849083"/>
            <a:ext cx="7773006" cy="3145025"/>
          </a:xfrm>
          <a:prstGeom prst="cube">
            <a:avLst>
              <a:gd name="adj" fmla="val 29179"/>
            </a:avLst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D931D52-5FFE-4146-9E48-0428B355DC9B}"/>
              </a:ext>
            </a:extLst>
          </p:cNvPr>
          <p:cNvGrpSpPr/>
          <p:nvPr/>
        </p:nvGrpSpPr>
        <p:grpSpPr>
          <a:xfrm>
            <a:off x="9152566" y="1289127"/>
            <a:ext cx="915594" cy="1773335"/>
            <a:chOff x="1775598" y="2054879"/>
            <a:chExt cx="947708" cy="2143639"/>
          </a:xfrm>
        </p:grpSpPr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C695777D-8A45-784C-A30E-DC63F5B27E71}"/>
                </a:ext>
              </a:extLst>
            </p:cNvPr>
            <p:cNvSpPr/>
            <p:nvPr/>
          </p:nvSpPr>
          <p:spPr>
            <a:xfrm>
              <a:off x="1800172" y="2064236"/>
              <a:ext cx="923134" cy="2134282"/>
            </a:xfrm>
            <a:prstGeom prst="arc">
              <a:avLst>
                <a:gd name="adj1" fmla="val 16224299"/>
                <a:gd name="adj2" fmla="val 0"/>
              </a:avLst>
            </a:prstGeom>
            <a:ln w="127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AC895F58-1749-4C44-8A10-5F34E8BAC16F}"/>
                </a:ext>
              </a:extLst>
            </p:cNvPr>
            <p:cNvSpPr/>
            <p:nvPr/>
          </p:nvSpPr>
          <p:spPr>
            <a:xfrm>
              <a:off x="1775598" y="2054879"/>
              <a:ext cx="487541" cy="1960861"/>
            </a:xfrm>
            <a:custGeom>
              <a:avLst/>
              <a:gdLst>
                <a:gd name="connsiteX0" fmla="*/ 0 w 495300"/>
                <a:gd name="connsiteY0" fmla="*/ 1935480 h 1935480"/>
                <a:gd name="connsiteX1" fmla="*/ 22860 w 495300"/>
                <a:gd name="connsiteY1" fmla="*/ 1737360 h 1935480"/>
                <a:gd name="connsiteX2" fmla="*/ 38100 w 495300"/>
                <a:gd name="connsiteY2" fmla="*/ 1478280 h 1935480"/>
                <a:gd name="connsiteX3" fmla="*/ 83820 w 495300"/>
                <a:gd name="connsiteY3" fmla="*/ 1135380 h 1935480"/>
                <a:gd name="connsiteX4" fmla="*/ 121920 w 495300"/>
                <a:gd name="connsiteY4" fmla="*/ 899160 h 1935480"/>
                <a:gd name="connsiteX5" fmla="*/ 190500 w 495300"/>
                <a:gd name="connsiteY5" fmla="*/ 601980 h 1935480"/>
                <a:gd name="connsiteX6" fmla="*/ 251460 w 495300"/>
                <a:gd name="connsiteY6" fmla="*/ 396240 h 1935480"/>
                <a:gd name="connsiteX7" fmla="*/ 350520 w 495300"/>
                <a:gd name="connsiteY7" fmla="*/ 198120 h 1935480"/>
                <a:gd name="connsiteX8" fmla="*/ 426720 w 495300"/>
                <a:gd name="connsiteY8" fmla="*/ 91440 h 1935480"/>
                <a:gd name="connsiteX9" fmla="*/ 495300 w 495300"/>
                <a:gd name="connsiteY9" fmla="*/ 0 h 193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5300" h="1935480">
                  <a:moveTo>
                    <a:pt x="0" y="1935480"/>
                  </a:moveTo>
                  <a:cubicBezTo>
                    <a:pt x="8255" y="1874520"/>
                    <a:pt x="16510" y="1813560"/>
                    <a:pt x="22860" y="1737360"/>
                  </a:cubicBezTo>
                  <a:cubicBezTo>
                    <a:pt x="29210" y="1661160"/>
                    <a:pt x="27940" y="1578610"/>
                    <a:pt x="38100" y="1478280"/>
                  </a:cubicBezTo>
                  <a:cubicBezTo>
                    <a:pt x="48260" y="1377950"/>
                    <a:pt x="69850" y="1231900"/>
                    <a:pt x="83820" y="1135380"/>
                  </a:cubicBezTo>
                  <a:cubicBezTo>
                    <a:pt x="97790" y="1038860"/>
                    <a:pt x="104140" y="988060"/>
                    <a:pt x="121920" y="899160"/>
                  </a:cubicBezTo>
                  <a:cubicBezTo>
                    <a:pt x="139700" y="810260"/>
                    <a:pt x="168910" y="685800"/>
                    <a:pt x="190500" y="601980"/>
                  </a:cubicBezTo>
                  <a:cubicBezTo>
                    <a:pt x="212090" y="518160"/>
                    <a:pt x="224790" y="463550"/>
                    <a:pt x="251460" y="396240"/>
                  </a:cubicBezTo>
                  <a:cubicBezTo>
                    <a:pt x="278130" y="328930"/>
                    <a:pt x="321310" y="248920"/>
                    <a:pt x="350520" y="198120"/>
                  </a:cubicBezTo>
                  <a:cubicBezTo>
                    <a:pt x="379730" y="147320"/>
                    <a:pt x="402590" y="124460"/>
                    <a:pt x="426720" y="91440"/>
                  </a:cubicBezTo>
                  <a:cubicBezTo>
                    <a:pt x="450850" y="58420"/>
                    <a:pt x="473075" y="29210"/>
                    <a:pt x="495300" y="0"/>
                  </a:cubicBezTo>
                </a:path>
              </a:pathLst>
            </a:custGeom>
            <a:noFill/>
            <a:ln w="1270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66B473BE-B763-3C49-ADD5-17DF89786F6E}"/>
              </a:ext>
            </a:extLst>
          </p:cNvPr>
          <p:cNvSpPr txBox="1"/>
          <p:nvPr/>
        </p:nvSpPr>
        <p:spPr>
          <a:xfrm>
            <a:off x="5527665" y="3946450"/>
            <a:ext cx="401072" cy="243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X+1</a:t>
            </a:r>
            <a:endParaRPr lang="en-US" sz="1050" baseline="300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A74696A-514B-7F41-ACE8-9396D805E73F}"/>
              </a:ext>
            </a:extLst>
          </p:cNvPr>
          <p:cNvSpPr txBox="1"/>
          <p:nvPr/>
        </p:nvSpPr>
        <p:spPr>
          <a:xfrm>
            <a:off x="5385996" y="3944102"/>
            <a:ext cx="258404" cy="243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X</a:t>
            </a:r>
            <a:endParaRPr lang="en-US" sz="1050" baseline="30000" dirty="0"/>
          </a:p>
        </p:txBody>
      </p:sp>
      <p:sp>
        <p:nvSpPr>
          <p:cNvPr id="154" name="Left Brace 153">
            <a:extLst>
              <a:ext uri="{FF2B5EF4-FFF2-40B4-BE49-F238E27FC236}">
                <a16:creationId xmlns:a16="http://schemas.microsoft.com/office/drawing/2014/main" id="{4251BB92-1360-D446-A3D4-EE0E8F8083C8}"/>
              </a:ext>
            </a:extLst>
          </p:cNvPr>
          <p:cNvSpPr/>
          <p:nvPr/>
        </p:nvSpPr>
        <p:spPr>
          <a:xfrm rot="16200000">
            <a:off x="3842107" y="2840014"/>
            <a:ext cx="125077" cy="321504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5" name="Left Brace 154">
            <a:extLst>
              <a:ext uri="{FF2B5EF4-FFF2-40B4-BE49-F238E27FC236}">
                <a16:creationId xmlns:a16="http://schemas.microsoft.com/office/drawing/2014/main" id="{0FEA463C-D1FE-A346-89D3-B248204CD22C}"/>
              </a:ext>
            </a:extLst>
          </p:cNvPr>
          <p:cNvSpPr/>
          <p:nvPr/>
        </p:nvSpPr>
        <p:spPr>
          <a:xfrm rot="16200000">
            <a:off x="6504766" y="3638787"/>
            <a:ext cx="125080" cy="160553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2" name="Left Brace 161">
            <a:extLst>
              <a:ext uri="{FF2B5EF4-FFF2-40B4-BE49-F238E27FC236}">
                <a16:creationId xmlns:a16="http://schemas.microsoft.com/office/drawing/2014/main" id="{D708CDB5-76A2-E945-9C17-D0AC48E2801D}"/>
              </a:ext>
            </a:extLst>
          </p:cNvPr>
          <p:cNvSpPr/>
          <p:nvPr/>
        </p:nvSpPr>
        <p:spPr>
          <a:xfrm rot="16200000">
            <a:off x="8257750" y="3568801"/>
            <a:ext cx="87801" cy="17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5" name="Left Brace 204">
            <a:extLst>
              <a:ext uri="{FF2B5EF4-FFF2-40B4-BE49-F238E27FC236}">
                <a16:creationId xmlns:a16="http://schemas.microsoft.com/office/drawing/2014/main" id="{670B7B80-CE27-3B42-AB96-4C67332849BC}"/>
              </a:ext>
            </a:extLst>
          </p:cNvPr>
          <p:cNvSpPr/>
          <p:nvPr/>
        </p:nvSpPr>
        <p:spPr>
          <a:xfrm rot="16200000">
            <a:off x="5574120" y="4366259"/>
            <a:ext cx="125077" cy="17321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CA5A646B-824C-AD4F-AF7D-248489D600F7}"/>
              </a:ext>
            </a:extLst>
          </p:cNvPr>
          <p:cNvCxnSpPr>
            <a:cxnSpLocks/>
          </p:cNvCxnSpPr>
          <p:nvPr/>
        </p:nvCxnSpPr>
        <p:spPr>
          <a:xfrm flipV="1">
            <a:off x="7395076" y="2574230"/>
            <a:ext cx="351933" cy="315865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C2053A55-02A6-A24C-A829-FDAA954358B6}"/>
              </a:ext>
            </a:extLst>
          </p:cNvPr>
          <p:cNvCxnSpPr>
            <a:cxnSpLocks/>
          </p:cNvCxnSpPr>
          <p:nvPr/>
        </p:nvCxnSpPr>
        <p:spPr>
          <a:xfrm flipH="1">
            <a:off x="7375998" y="2911258"/>
            <a:ext cx="7231" cy="107407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98638FBF-F973-E843-AE48-D23061545E5D}"/>
                  </a:ext>
                </a:extLst>
              </p:cNvPr>
              <p:cNvSpPr txBox="1"/>
              <p:nvPr/>
            </p:nvSpPr>
            <p:spPr>
              <a:xfrm>
                <a:off x="8930959" y="4009666"/>
                <a:ext cx="377026" cy="30777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98638FBF-F973-E843-AE48-D23061545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959" y="4009666"/>
                <a:ext cx="37702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6" name="TextBox 215">
            <a:extLst>
              <a:ext uri="{FF2B5EF4-FFF2-40B4-BE49-F238E27FC236}">
                <a16:creationId xmlns:a16="http://schemas.microsoft.com/office/drawing/2014/main" id="{4E1CD954-3117-4D44-92C3-30773D0B479C}"/>
              </a:ext>
            </a:extLst>
          </p:cNvPr>
          <p:cNvSpPr txBox="1"/>
          <p:nvPr/>
        </p:nvSpPr>
        <p:spPr>
          <a:xfrm>
            <a:off x="7245431" y="408154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</a:t>
            </a:r>
            <a:r>
              <a:rPr lang="en-US" sz="1600" i="1" baseline="-25000" dirty="0" err="1"/>
              <a:t>b</a:t>
            </a:r>
            <a:endParaRPr lang="en-US" sz="1200" i="1" baseline="-25000" dirty="0"/>
          </a:p>
        </p:txBody>
      </p:sp>
      <p:sp>
        <p:nvSpPr>
          <p:cNvPr id="230" name="Parallelogram 229">
            <a:extLst>
              <a:ext uri="{FF2B5EF4-FFF2-40B4-BE49-F238E27FC236}">
                <a16:creationId xmlns:a16="http://schemas.microsoft.com/office/drawing/2014/main" id="{F4D8980D-F755-3043-AF7A-AB5017A4D053}"/>
              </a:ext>
            </a:extLst>
          </p:cNvPr>
          <p:cNvSpPr/>
          <p:nvPr/>
        </p:nvSpPr>
        <p:spPr>
          <a:xfrm>
            <a:off x="6145399" y="1958796"/>
            <a:ext cx="1803968" cy="179297"/>
          </a:xfrm>
          <a:prstGeom prst="parallelogram">
            <a:avLst>
              <a:gd name="adj" fmla="val 101147"/>
            </a:avLst>
          </a:prstGeom>
          <a:solidFill>
            <a:srgbClr val="C5E0B4">
              <a:alpha val="5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270E9DA1-4A71-8145-B05E-7EBEB08F3AF3}"/>
              </a:ext>
            </a:extLst>
          </p:cNvPr>
          <p:cNvCxnSpPr>
            <a:cxnSpLocks/>
          </p:cNvCxnSpPr>
          <p:nvPr/>
        </p:nvCxnSpPr>
        <p:spPr>
          <a:xfrm flipV="1">
            <a:off x="7757581" y="2152321"/>
            <a:ext cx="1" cy="414186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Parallelogram 254">
            <a:extLst>
              <a:ext uri="{FF2B5EF4-FFF2-40B4-BE49-F238E27FC236}">
                <a16:creationId xmlns:a16="http://schemas.microsoft.com/office/drawing/2014/main" id="{5AD1F9C6-E9FA-EE40-8E5C-97D11F940469}"/>
              </a:ext>
            </a:extLst>
          </p:cNvPr>
          <p:cNvSpPr/>
          <p:nvPr/>
        </p:nvSpPr>
        <p:spPr>
          <a:xfrm>
            <a:off x="7781498" y="1960958"/>
            <a:ext cx="1804058" cy="178796"/>
          </a:xfrm>
          <a:prstGeom prst="parallelogram">
            <a:avLst>
              <a:gd name="adj" fmla="val 93325"/>
            </a:avLst>
          </a:prstGeom>
          <a:solidFill>
            <a:schemeClr val="accent5">
              <a:lumMod val="60000"/>
              <a:lumOff val="40000"/>
              <a:alpha val="5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8" name="Arc 257">
            <a:extLst>
              <a:ext uri="{FF2B5EF4-FFF2-40B4-BE49-F238E27FC236}">
                <a16:creationId xmlns:a16="http://schemas.microsoft.com/office/drawing/2014/main" id="{70DD2902-46E4-8748-9A53-88C0A832AE76}"/>
              </a:ext>
            </a:extLst>
          </p:cNvPr>
          <p:cNvSpPr/>
          <p:nvPr/>
        </p:nvSpPr>
        <p:spPr>
          <a:xfrm>
            <a:off x="4983759" y="1958796"/>
            <a:ext cx="1779412" cy="834821"/>
          </a:xfrm>
          <a:prstGeom prst="arc">
            <a:avLst/>
          </a:prstGeom>
          <a:ln>
            <a:solidFill>
              <a:srgbClr val="FF0000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59" name="Picture 258">
            <a:extLst>
              <a:ext uri="{FF2B5EF4-FFF2-40B4-BE49-F238E27FC236}">
                <a16:creationId xmlns:a16="http://schemas.microsoft.com/office/drawing/2014/main" id="{3D071DD4-3EE1-824A-88A3-F2D95F78A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283" y="2000683"/>
            <a:ext cx="113572" cy="111704"/>
          </a:xfrm>
          <a:prstGeom prst="rect">
            <a:avLst/>
          </a:prstGeom>
        </p:spPr>
      </p:pic>
      <p:sp>
        <p:nvSpPr>
          <p:cNvPr id="260" name="Arc 259">
            <a:extLst>
              <a:ext uri="{FF2B5EF4-FFF2-40B4-BE49-F238E27FC236}">
                <a16:creationId xmlns:a16="http://schemas.microsoft.com/office/drawing/2014/main" id="{14669F9B-2857-7E46-8543-60083FB92DD6}"/>
              </a:ext>
            </a:extLst>
          </p:cNvPr>
          <p:cNvSpPr/>
          <p:nvPr/>
        </p:nvSpPr>
        <p:spPr>
          <a:xfrm>
            <a:off x="5096578" y="2214141"/>
            <a:ext cx="1522449" cy="361594"/>
          </a:xfrm>
          <a:prstGeom prst="arc">
            <a:avLst/>
          </a:prstGeom>
          <a:ln>
            <a:solidFill>
              <a:srgbClr val="FF0000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61" name="Picture 260">
            <a:extLst>
              <a:ext uri="{FF2B5EF4-FFF2-40B4-BE49-F238E27FC236}">
                <a16:creationId xmlns:a16="http://schemas.microsoft.com/office/drawing/2014/main" id="{34347E71-F70E-6745-86F1-2B69B3FCB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931" y="2162127"/>
            <a:ext cx="113572" cy="111704"/>
          </a:xfrm>
          <a:prstGeom prst="rect">
            <a:avLst/>
          </a:prstGeom>
        </p:spPr>
      </p:pic>
      <p:sp>
        <p:nvSpPr>
          <p:cNvPr id="262" name="Arc 261">
            <a:extLst>
              <a:ext uri="{FF2B5EF4-FFF2-40B4-BE49-F238E27FC236}">
                <a16:creationId xmlns:a16="http://schemas.microsoft.com/office/drawing/2014/main" id="{D49CB490-5D5E-B940-B870-A098C2652180}"/>
              </a:ext>
            </a:extLst>
          </p:cNvPr>
          <p:cNvSpPr/>
          <p:nvPr/>
        </p:nvSpPr>
        <p:spPr>
          <a:xfrm rot="9813345">
            <a:off x="5718543" y="1632708"/>
            <a:ext cx="1844330" cy="818868"/>
          </a:xfrm>
          <a:prstGeom prst="arc">
            <a:avLst>
              <a:gd name="adj1" fmla="val 16294662"/>
              <a:gd name="adj2" fmla="val 0"/>
            </a:avLst>
          </a:prstGeom>
          <a:ln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5" name="Arc 264">
            <a:extLst>
              <a:ext uri="{FF2B5EF4-FFF2-40B4-BE49-F238E27FC236}">
                <a16:creationId xmlns:a16="http://schemas.microsoft.com/office/drawing/2014/main" id="{A0E6F6FA-477B-584D-BFF6-289FB0A01F4E}"/>
              </a:ext>
            </a:extLst>
          </p:cNvPr>
          <p:cNvSpPr/>
          <p:nvPr/>
        </p:nvSpPr>
        <p:spPr>
          <a:xfrm>
            <a:off x="6941319" y="1986522"/>
            <a:ext cx="452001" cy="823072"/>
          </a:xfrm>
          <a:prstGeom prst="arc">
            <a:avLst>
              <a:gd name="adj1" fmla="val 16200000"/>
              <a:gd name="adj2" fmla="val 190011"/>
            </a:avLst>
          </a:prstGeom>
          <a:ln>
            <a:solidFill>
              <a:srgbClr val="FF0000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66" name="Picture 265">
            <a:extLst>
              <a:ext uri="{FF2B5EF4-FFF2-40B4-BE49-F238E27FC236}">
                <a16:creationId xmlns:a16="http://schemas.microsoft.com/office/drawing/2014/main" id="{3A6D8709-A25F-B147-B462-B7D9AF0F6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684" y="2020509"/>
            <a:ext cx="113572" cy="111704"/>
          </a:xfrm>
          <a:prstGeom prst="rect">
            <a:avLst/>
          </a:prstGeom>
        </p:spPr>
      </p:pic>
      <p:sp>
        <p:nvSpPr>
          <p:cNvPr id="267" name="Arc 266">
            <a:extLst>
              <a:ext uri="{FF2B5EF4-FFF2-40B4-BE49-F238E27FC236}">
                <a16:creationId xmlns:a16="http://schemas.microsoft.com/office/drawing/2014/main" id="{948C18BC-B295-6348-91E4-1DCBA727EF1E}"/>
              </a:ext>
            </a:extLst>
          </p:cNvPr>
          <p:cNvSpPr/>
          <p:nvPr/>
        </p:nvSpPr>
        <p:spPr>
          <a:xfrm>
            <a:off x="8239392" y="1982406"/>
            <a:ext cx="452001" cy="823072"/>
          </a:xfrm>
          <a:prstGeom prst="arc">
            <a:avLst>
              <a:gd name="adj1" fmla="val 16200000"/>
              <a:gd name="adj2" fmla="val 190011"/>
            </a:avLst>
          </a:prstGeom>
          <a:ln>
            <a:solidFill>
              <a:srgbClr val="FF0000"/>
            </a:solidFill>
            <a:headEnd type="triangle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68" name="Picture 267">
            <a:extLst>
              <a:ext uri="{FF2B5EF4-FFF2-40B4-BE49-F238E27FC236}">
                <a16:creationId xmlns:a16="http://schemas.microsoft.com/office/drawing/2014/main" id="{D146436A-E8AF-7F49-BFDA-4E8DC0901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758" y="2016393"/>
            <a:ext cx="113572" cy="111704"/>
          </a:xfrm>
          <a:prstGeom prst="rect">
            <a:avLst/>
          </a:pr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FE5A76E9-3236-FE4A-B54E-045D4A065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397" y="2265480"/>
            <a:ext cx="113572" cy="111704"/>
          </a:xfrm>
          <a:prstGeom prst="rect">
            <a:avLst/>
          </a:prstGeom>
        </p:spPr>
      </p:pic>
      <p:sp>
        <p:nvSpPr>
          <p:cNvPr id="269" name="Arc 268">
            <a:extLst>
              <a:ext uri="{FF2B5EF4-FFF2-40B4-BE49-F238E27FC236}">
                <a16:creationId xmlns:a16="http://schemas.microsoft.com/office/drawing/2014/main" id="{C8569A8E-7ABF-B241-9A51-9DC9C8AFAAB3}"/>
              </a:ext>
            </a:extLst>
          </p:cNvPr>
          <p:cNvSpPr/>
          <p:nvPr/>
        </p:nvSpPr>
        <p:spPr>
          <a:xfrm>
            <a:off x="4311024" y="2163305"/>
            <a:ext cx="855855" cy="1311951"/>
          </a:xfrm>
          <a:prstGeom prst="arc">
            <a:avLst>
              <a:gd name="adj1" fmla="val 16200000"/>
              <a:gd name="adj2" fmla="val 20741480"/>
            </a:avLst>
          </a:prstGeom>
          <a:ln>
            <a:solidFill>
              <a:srgbClr val="FF0000"/>
            </a:solidFill>
            <a:headEnd type="triangle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9968EC6-7077-6446-A5B6-1875BBD3F215}"/>
              </a:ext>
            </a:extLst>
          </p:cNvPr>
          <p:cNvSpPr/>
          <p:nvPr/>
        </p:nvSpPr>
        <p:spPr>
          <a:xfrm>
            <a:off x="4725594" y="2575699"/>
            <a:ext cx="751574" cy="309469"/>
          </a:xfrm>
          <a:prstGeom prst="rect">
            <a:avLst/>
          </a:prstGeom>
          <a:solidFill>
            <a:srgbClr val="FFF2CC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CDDF9768-D4B8-204E-8297-92A94CFA7144}"/>
              </a:ext>
            </a:extLst>
          </p:cNvPr>
          <p:cNvSpPr/>
          <p:nvPr/>
        </p:nvSpPr>
        <p:spPr>
          <a:xfrm>
            <a:off x="5053636" y="2436382"/>
            <a:ext cx="114145" cy="129328"/>
          </a:xfrm>
          <a:prstGeom prst="rect">
            <a:avLst/>
          </a:prstGeom>
          <a:solidFill>
            <a:srgbClr val="FFF2CC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1AF3CB9F-5285-D643-90D0-8E75AD7DA71D}"/>
              </a:ext>
            </a:extLst>
          </p:cNvPr>
          <p:cNvSpPr/>
          <p:nvPr/>
        </p:nvSpPr>
        <p:spPr>
          <a:xfrm>
            <a:off x="3734299" y="2546426"/>
            <a:ext cx="72852" cy="596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7D4C5DBD-7190-794D-AFA2-95087531381B}"/>
              </a:ext>
            </a:extLst>
          </p:cNvPr>
          <p:cNvSpPr/>
          <p:nvPr/>
        </p:nvSpPr>
        <p:spPr>
          <a:xfrm>
            <a:off x="5216028" y="2542136"/>
            <a:ext cx="72852" cy="596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A881E8C0-95A2-2848-8A96-4231426413B4}"/>
              </a:ext>
            </a:extLst>
          </p:cNvPr>
          <p:cNvSpPr/>
          <p:nvPr/>
        </p:nvSpPr>
        <p:spPr>
          <a:xfrm>
            <a:off x="3386336" y="2546426"/>
            <a:ext cx="72852" cy="596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D986ADEE-7B3C-1F49-A014-18919416D3C0}"/>
              </a:ext>
            </a:extLst>
          </p:cNvPr>
          <p:cNvCxnSpPr>
            <a:cxnSpLocks/>
          </p:cNvCxnSpPr>
          <p:nvPr/>
        </p:nvCxnSpPr>
        <p:spPr>
          <a:xfrm>
            <a:off x="5510257" y="2906803"/>
            <a:ext cx="44286" cy="107852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Arc 285">
            <a:extLst>
              <a:ext uri="{FF2B5EF4-FFF2-40B4-BE49-F238E27FC236}">
                <a16:creationId xmlns:a16="http://schemas.microsoft.com/office/drawing/2014/main" id="{FA3A6147-9189-1D4D-877B-33B13D0BCC5E}"/>
              </a:ext>
            </a:extLst>
          </p:cNvPr>
          <p:cNvSpPr/>
          <p:nvPr/>
        </p:nvSpPr>
        <p:spPr>
          <a:xfrm rot="19246741">
            <a:off x="4104292" y="1794609"/>
            <a:ext cx="655351" cy="2073803"/>
          </a:xfrm>
          <a:prstGeom prst="arc">
            <a:avLst>
              <a:gd name="adj1" fmla="val 16200000"/>
              <a:gd name="adj2" fmla="val 18715804"/>
            </a:avLst>
          </a:prstGeom>
          <a:ln>
            <a:solidFill>
              <a:srgbClr val="FF0000"/>
            </a:solidFill>
            <a:headEnd type="triangle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88" name="Picture 287">
            <a:extLst>
              <a:ext uri="{FF2B5EF4-FFF2-40B4-BE49-F238E27FC236}">
                <a16:creationId xmlns:a16="http://schemas.microsoft.com/office/drawing/2014/main" id="{0A428188-21C6-FA40-839C-A16AFC3C2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732" y="2113060"/>
            <a:ext cx="113572" cy="111704"/>
          </a:xfrm>
          <a:prstGeom prst="rect">
            <a:avLst/>
          </a:prstGeom>
        </p:spPr>
      </p:pic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59EBD131-9B37-DB4F-8586-4E441A0157D1}"/>
              </a:ext>
            </a:extLst>
          </p:cNvPr>
          <p:cNvCxnSpPr>
            <a:cxnSpLocks/>
          </p:cNvCxnSpPr>
          <p:nvPr/>
        </p:nvCxnSpPr>
        <p:spPr>
          <a:xfrm flipV="1">
            <a:off x="5512883" y="2441019"/>
            <a:ext cx="492236" cy="451317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0BB4AE0A-E1F7-8D4C-A15A-26B215009DD1}"/>
              </a:ext>
            </a:extLst>
          </p:cNvPr>
          <p:cNvCxnSpPr>
            <a:cxnSpLocks/>
          </p:cNvCxnSpPr>
          <p:nvPr/>
        </p:nvCxnSpPr>
        <p:spPr>
          <a:xfrm flipV="1">
            <a:off x="5647678" y="2432181"/>
            <a:ext cx="492236" cy="451317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3" name="Picture 262">
            <a:extLst>
              <a:ext uri="{FF2B5EF4-FFF2-40B4-BE49-F238E27FC236}">
                <a16:creationId xmlns:a16="http://schemas.microsoft.com/office/drawing/2014/main" id="{9696F8AA-01F6-1E48-A26F-B065E41C2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004" y="2423973"/>
            <a:ext cx="113572" cy="111704"/>
          </a:xfrm>
          <a:prstGeom prst="rect">
            <a:avLst/>
          </a:prstGeom>
        </p:spPr>
      </p:pic>
      <p:sp>
        <p:nvSpPr>
          <p:cNvPr id="300" name="Oval 299">
            <a:extLst>
              <a:ext uri="{FF2B5EF4-FFF2-40B4-BE49-F238E27FC236}">
                <a16:creationId xmlns:a16="http://schemas.microsoft.com/office/drawing/2014/main" id="{926EA62E-1026-B248-895A-5CAC63F1110B}"/>
              </a:ext>
            </a:extLst>
          </p:cNvPr>
          <p:cNvSpPr/>
          <p:nvPr/>
        </p:nvSpPr>
        <p:spPr>
          <a:xfrm>
            <a:off x="4797979" y="2537814"/>
            <a:ext cx="72852" cy="596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65BF6C25-97E9-464B-868D-7B8553CCF70B}"/>
              </a:ext>
            </a:extLst>
          </p:cNvPr>
          <p:cNvSpPr/>
          <p:nvPr/>
        </p:nvSpPr>
        <p:spPr>
          <a:xfrm>
            <a:off x="4239606" y="2228147"/>
            <a:ext cx="214390" cy="175657"/>
          </a:xfrm>
          <a:prstGeom prst="rect">
            <a:avLst/>
          </a:prstGeom>
          <a:solidFill>
            <a:srgbClr val="FFF2CC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866510F-3546-1A49-B702-BCBF36807907}"/>
              </a:ext>
            </a:extLst>
          </p:cNvPr>
          <p:cNvCxnSpPr>
            <a:cxnSpLocks/>
          </p:cNvCxnSpPr>
          <p:nvPr/>
        </p:nvCxnSpPr>
        <p:spPr>
          <a:xfrm flipV="1">
            <a:off x="2300185" y="3084394"/>
            <a:ext cx="963370" cy="90093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Rectangle 305">
            <a:extLst>
              <a:ext uri="{FF2B5EF4-FFF2-40B4-BE49-F238E27FC236}">
                <a16:creationId xmlns:a16="http://schemas.microsoft.com/office/drawing/2014/main" id="{794DB552-CD04-3043-9CDF-481084175608}"/>
              </a:ext>
            </a:extLst>
          </p:cNvPr>
          <p:cNvSpPr/>
          <p:nvPr/>
        </p:nvSpPr>
        <p:spPr>
          <a:xfrm>
            <a:off x="3226233" y="2231038"/>
            <a:ext cx="64876" cy="323431"/>
          </a:xfrm>
          <a:prstGeom prst="rect">
            <a:avLst/>
          </a:prstGeom>
          <a:solidFill>
            <a:srgbClr val="FFF2CC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D62E8A61-6AE5-214F-8166-63A18A8082A7}"/>
              </a:ext>
            </a:extLst>
          </p:cNvPr>
          <p:cNvSpPr/>
          <p:nvPr/>
        </p:nvSpPr>
        <p:spPr>
          <a:xfrm>
            <a:off x="3228987" y="2580296"/>
            <a:ext cx="64700" cy="312040"/>
          </a:xfrm>
          <a:prstGeom prst="rect">
            <a:avLst/>
          </a:prstGeom>
          <a:solidFill>
            <a:srgbClr val="FFF2CC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0B977DE-7BB8-2145-839A-15592A7C3651}"/>
              </a:ext>
            </a:extLst>
          </p:cNvPr>
          <p:cNvSpPr txBox="1"/>
          <p:nvPr/>
        </p:nvSpPr>
        <p:spPr>
          <a:xfrm>
            <a:off x="5577369" y="4086198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</a:t>
            </a:r>
            <a:r>
              <a:rPr lang="en-US" sz="1600" i="1" baseline="-25000" dirty="0"/>
              <a:t>a</a:t>
            </a:r>
            <a:endParaRPr lang="en-US" sz="1200" i="1" baseline="-25000" dirty="0"/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FB0820D-6F4E-E144-A43F-817383BCA5BD}"/>
              </a:ext>
            </a:extLst>
          </p:cNvPr>
          <p:cNvCxnSpPr>
            <a:cxnSpLocks/>
          </p:cNvCxnSpPr>
          <p:nvPr/>
        </p:nvCxnSpPr>
        <p:spPr>
          <a:xfrm flipH="1">
            <a:off x="7918341" y="847968"/>
            <a:ext cx="16581" cy="110549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51A6395-8FC8-C042-A746-8403FF53A3A3}"/>
              </a:ext>
            </a:extLst>
          </p:cNvPr>
          <p:cNvSpPr txBox="1"/>
          <p:nvPr/>
        </p:nvSpPr>
        <p:spPr>
          <a:xfrm>
            <a:off x="2805691" y="4592435"/>
            <a:ext cx="217806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1. </a:t>
            </a:r>
            <a:r>
              <a:rPr lang="en-US" sz="1200" dirty="0"/>
              <a:t>Area where the RH has been verified e.g. 6x10</a:t>
            </a:r>
            <a:r>
              <a:rPr lang="en-US" sz="1200" baseline="30000" dirty="0"/>
              <a:t>10</a:t>
            </a:r>
            <a:r>
              <a:rPr lang="en-US" sz="1200" dirty="0"/>
              <a:t> certain, 10</a:t>
            </a:r>
            <a:r>
              <a:rPr lang="en-US" sz="1200" baseline="30000" dirty="0"/>
              <a:t>13</a:t>
            </a:r>
            <a:r>
              <a:rPr lang="en-US" sz="1200" dirty="0"/>
              <a:t> to be confirmed. Or assume that it has been verified up to 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20DAA7FA-2A2D-3F43-A2BD-F65A42D3A9D1}"/>
                  </a:ext>
                </a:extLst>
              </p:cNvPr>
              <p:cNvSpPr txBox="1"/>
              <p:nvPr/>
            </p:nvSpPr>
            <p:spPr>
              <a:xfrm>
                <a:off x="5740924" y="4644163"/>
                <a:ext cx="1686069" cy="6463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3.</a:t>
                </a:r>
                <a:r>
                  <a:rPr lang="en-US" sz="1200" dirty="0"/>
                  <a:t> Verify H</a:t>
                </a:r>
                <a:r>
                  <a:rPr lang="en-US" sz="1200" baseline="-25000" dirty="0"/>
                  <a:t>t0</a:t>
                </a:r>
                <a:r>
                  <a:rPr lang="en-US" sz="1200" dirty="0"/>
                  <a:t> (x+iy</a:t>
                </a:r>
                <a:r>
                  <a:rPr lang="en-US" sz="1200" baseline="-25000" dirty="0"/>
                  <a:t>0</a:t>
                </a:r>
                <a:r>
                  <a:rPr lang="en-US" sz="1200" dirty="0"/>
                  <a:t>)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200" dirty="0"/>
                  <a:t> 0</a:t>
                </a:r>
              </a:p>
              <a:p>
                <a:pPr algn="ctr"/>
                <a:r>
                  <a:rPr lang="en-US" sz="1200" dirty="0"/>
                  <a:t>i.e. Lemma lower bound</a:t>
                </a:r>
              </a:p>
              <a:p>
                <a:pPr algn="ctr"/>
                <a:r>
                  <a:rPr lang="en-US" sz="1200" dirty="0"/>
                  <a:t>&gt; Error upper bound.</a:t>
                </a: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20DAA7FA-2A2D-3F43-A2BD-F65A42D3A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924" y="4644163"/>
                <a:ext cx="1686069" cy="646331"/>
              </a:xfrm>
              <a:prstGeom prst="rect">
                <a:avLst/>
              </a:prstGeom>
              <a:blipFill>
                <a:blip r:embed="rId6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97AC89E-7B11-DC49-9562-26CA278553A5}"/>
                  </a:ext>
                </a:extLst>
              </p:cNvPr>
              <p:cNvSpPr txBox="1"/>
              <p:nvPr/>
            </p:nvSpPr>
            <p:spPr>
              <a:xfrm>
                <a:off x="4816473" y="5496648"/>
                <a:ext cx="1673728" cy="6463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2.</a:t>
                </a:r>
                <a:r>
                  <a:rPr lang="en-US" sz="1200" dirty="0"/>
                  <a:t> Verify </a:t>
                </a:r>
                <a:r>
                  <a:rPr lang="en-US" sz="1200" dirty="0" err="1"/>
                  <a:t>H</a:t>
                </a:r>
                <a:r>
                  <a:rPr lang="en-US" sz="1200" baseline="-25000" dirty="0" err="1"/>
                  <a:t>t</a:t>
                </a:r>
                <a:r>
                  <a:rPr lang="en-US" sz="1200" dirty="0"/>
                  <a:t> (</a:t>
                </a:r>
                <a:r>
                  <a:rPr lang="en-US" sz="1200" dirty="0" err="1"/>
                  <a:t>x+iy</a:t>
                </a:r>
                <a:r>
                  <a:rPr lang="en-US" sz="1200" dirty="0"/>
                  <a:t>)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200" dirty="0"/>
                  <a:t> 0 </a:t>
                </a:r>
              </a:p>
              <a:p>
                <a:pPr algn="ctr"/>
                <a:r>
                  <a:rPr lang="en-US" sz="1200" dirty="0"/>
                  <a:t>in the Barrier area</a:t>
                </a:r>
              </a:p>
              <a:p>
                <a:pPr algn="ctr"/>
                <a:r>
                  <a:rPr lang="en-US" sz="1200" dirty="0"/>
                  <a:t>x=X..X+1, y=y</a:t>
                </a:r>
                <a:r>
                  <a:rPr lang="en-US" sz="1200" baseline="-25000" dirty="0"/>
                  <a:t>0</a:t>
                </a:r>
                <a:r>
                  <a:rPr lang="en-US" sz="1200" dirty="0"/>
                  <a:t>..1, t=0..t</a:t>
                </a:r>
                <a:r>
                  <a:rPr lang="en-US" sz="1200" baseline="-25000" dirty="0"/>
                  <a:t>0</a:t>
                </a:r>
                <a:endParaRPr lang="en-US" sz="1200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97AC89E-7B11-DC49-9562-26CA27855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473" y="5496648"/>
                <a:ext cx="1673728" cy="646331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31997214-4EB4-6040-A7C9-632F3C66BA86}"/>
                  </a:ext>
                </a:extLst>
              </p:cNvPr>
              <p:cNvSpPr txBox="1"/>
              <p:nvPr/>
            </p:nvSpPr>
            <p:spPr>
              <a:xfrm>
                <a:off x="7684423" y="4720451"/>
                <a:ext cx="1383905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4.</a:t>
                </a:r>
                <a:r>
                  <a:rPr lang="en-US" sz="1200" dirty="0"/>
                  <a:t> Analytical proof</a:t>
                </a:r>
              </a:p>
              <a:p>
                <a:pPr algn="ctr"/>
                <a:r>
                  <a:rPr lang="en-US" sz="1200" dirty="0"/>
                  <a:t>that H</a:t>
                </a:r>
                <a:r>
                  <a:rPr lang="en-US" sz="1200" baseline="-25000" dirty="0"/>
                  <a:t>t0</a:t>
                </a:r>
                <a:r>
                  <a:rPr lang="en-US" sz="1200" dirty="0"/>
                  <a:t> (x+iy</a:t>
                </a:r>
                <a:r>
                  <a:rPr lang="en-US" sz="1200" baseline="-25000" dirty="0"/>
                  <a:t>0</a:t>
                </a:r>
                <a:r>
                  <a:rPr lang="en-US" sz="1200" dirty="0"/>
                  <a:t>)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200" dirty="0"/>
                  <a:t> 0 </a:t>
                </a: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31997214-4EB4-6040-A7C9-632F3C66B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423" y="4720451"/>
                <a:ext cx="1383905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4FFC34E5-0CF2-2F4D-B985-48EE0E8CFA52}"/>
              </a:ext>
            </a:extLst>
          </p:cNvPr>
          <p:cNvCxnSpPr>
            <a:cxnSpLocks/>
            <a:stCxn id="205" idx="1"/>
            <a:endCxn id="157" idx="0"/>
          </p:cNvCxnSpPr>
          <p:nvPr/>
        </p:nvCxnSpPr>
        <p:spPr>
          <a:xfrm>
            <a:off x="5636659" y="4515403"/>
            <a:ext cx="16678" cy="98124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3DC1F963-9CE2-B140-B592-64C36B3EED47}"/>
                  </a:ext>
                </a:extLst>
              </p:cNvPr>
              <p:cNvSpPr txBox="1"/>
              <p:nvPr/>
            </p:nvSpPr>
            <p:spPr>
              <a:xfrm>
                <a:off x="1122734" y="2177858"/>
                <a:ext cx="987450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200" b="1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𝜦</m:t>
                      </m:r>
                      <m:r>
                        <a:rPr lang="en-US" sz="1200" b="1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200" b="1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200" b="1" i="1" baseline="-2500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2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sz="12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1200" b="1" i="1" baseline="-2500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12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3DC1F963-9CE2-B140-B592-64C36B3EE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734" y="2177858"/>
                <a:ext cx="987450" cy="345672"/>
              </a:xfrm>
              <a:prstGeom prst="rect">
                <a:avLst/>
              </a:prstGeom>
              <a:blipFill>
                <a:blip r:embed="rId9"/>
                <a:stretch>
                  <a:fillRect l="-2532" r="-1266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447D1E1-98E8-3541-965F-429F311326E3}"/>
              </a:ext>
            </a:extLst>
          </p:cNvPr>
          <p:cNvCxnSpPr/>
          <p:nvPr/>
        </p:nvCxnSpPr>
        <p:spPr>
          <a:xfrm>
            <a:off x="0" y="434354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BE63EE96-49CE-1E47-A5F5-6399A2931ADA}"/>
              </a:ext>
            </a:extLst>
          </p:cNvPr>
          <p:cNvSpPr txBox="1"/>
          <p:nvPr/>
        </p:nvSpPr>
        <p:spPr>
          <a:xfrm>
            <a:off x="3631397" y="6351141"/>
            <a:ext cx="489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Possible trajectories of complex zeros that should be “blocked”.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15D89304-80A3-8C40-9961-ABAB39B920FC}"/>
              </a:ext>
            </a:extLst>
          </p:cNvPr>
          <p:cNvCxnSpPr/>
          <p:nvPr/>
        </p:nvCxnSpPr>
        <p:spPr>
          <a:xfrm>
            <a:off x="3218539" y="6514328"/>
            <a:ext cx="43328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24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reeform 186">
            <a:extLst>
              <a:ext uri="{FF2B5EF4-FFF2-40B4-BE49-F238E27FC236}">
                <a16:creationId xmlns:a16="http://schemas.microsoft.com/office/drawing/2014/main" id="{916DCB1B-530F-0445-855B-606A11797ECD}"/>
              </a:ext>
            </a:extLst>
          </p:cNvPr>
          <p:cNvSpPr/>
          <p:nvPr/>
        </p:nvSpPr>
        <p:spPr>
          <a:xfrm>
            <a:off x="5332725" y="1896698"/>
            <a:ext cx="969152" cy="942238"/>
          </a:xfrm>
          <a:custGeom>
            <a:avLst/>
            <a:gdLst>
              <a:gd name="connsiteX0" fmla="*/ 0 w 969152"/>
              <a:gd name="connsiteY0" fmla="*/ 105706 h 972274"/>
              <a:gd name="connsiteX1" fmla="*/ 130126 w 969152"/>
              <a:gd name="connsiteY1" fmla="*/ 45918 h 972274"/>
              <a:gd name="connsiteX2" fmla="*/ 203982 w 969152"/>
              <a:gd name="connsiteY2" fmla="*/ 17783 h 972274"/>
              <a:gd name="connsiteX3" fmla="*/ 302456 w 969152"/>
              <a:gd name="connsiteY3" fmla="*/ 3715 h 972274"/>
              <a:gd name="connsiteX4" fmla="*/ 446649 w 969152"/>
              <a:gd name="connsiteY4" fmla="*/ 3715 h 972274"/>
              <a:gd name="connsiteX5" fmla="*/ 580293 w 969152"/>
              <a:gd name="connsiteY5" fmla="*/ 45918 h 972274"/>
              <a:gd name="connsiteX6" fmla="*/ 657665 w 969152"/>
              <a:gd name="connsiteY6" fmla="*/ 98672 h 972274"/>
              <a:gd name="connsiteX7" fmla="*/ 777240 w 969152"/>
              <a:gd name="connsiteY7" fmla="*/ 232315 h 972274"/>
              <a:gd name="connsiteX8" fmla="*/ 826477 w 969152"/>
              <a:gd name="connsiteY8" fmla="*/ 320238 h 972274"/>
              <a:gd name="connsiteX9" fmla="*/ 882748 w 969152"/>
              <a:gd name="connsiteY9" fmla="*/ 460915 h 972274"/>
              <a:gd name="connsiteX10" fmla="*/ 928468 w 969152"/>
              <a:gd name="connsiteY10" fmla="*/ 654346 h 972274"/>
              <a:gd name="connsiteX11" fmla="*/ 967154 w 969152"/>
              <a:gd name="connsiteY11" fmla="*/ 935700 h 972274"/>
              <a:gd name="connsiteX12" fmla="*/ 960120 w 969152"/>
              <a:gd name="connsiteY12" fmla="*/ 960318 h 9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9152" h="972274">
                <a:moveTo>
                  <a:pt x="0" y="105706"/>
                </a:moveTo>
                <a:cubicBezTo>
                  <a:pt x="48064" y="83139"/>
                  <a:pt x="96129" y="60572"/>
                  <a:pt x="130126" y="45918"/>
                </a:cubicBezTo>
                <a:cubicBezTo>
                  <a:pt x="164123" y="31264"/>
                  <a:pt x="175260" y="24817"/>
                  <a:pt x="203982" y="17783"/>
                </a:cubicBezTo>
                <a:cubicBezTo>
                  <a:pt x="232704" y="10749"/>
                  <a:pt x="262012" y="6060"/>
                  <a:pt x="302456" y="3715"/>
                </a:cubicBezTo>
                <a:cubicBezTo>
                  <a:pt x="342901" y="1370"/>
                  <a:pt x="400343" y="-3319"/>
                  <a:pt x="446649" y="3715"/>
                </a:cubicBezTo>
                <a:cubicBezTo>
                  <a:pt x="492955" y="10749"/>
                  <a:pt x="545124" y="30092"/>
                  <a:pt x="580293" y="45918"/>
                </a:cubicBezTo>
                <a:cubicBezTo>
                  <a:pt x="615462" y="61744"/>
                  <a:pt x="624841" y="67606"/>
                  <a:pt x="657665" y="98672"/>
                </a:cubicBezTo>
                <a:cubicBezTo>
                  <a:pt x="690489" y="129738"/>
                  <a:pt x="749105" y="195387"/>
                  <a:pt x="777240" y="232315"/>
                </a:cubicBezTo>
                <a:cubicBezTo>
                  <a:pt x="805375" y="269243"/>
                  <a:pt x="808892" y="282138"/>
                  <a:pt x="826477" y="320238"/>
                </a:cubicBezTo>
                <a:cubicBezTo>
                  <a:pt x="844062" y="358338"/>
                  <a:pt x="865750" y="405230"/>
                  <a:pt x="882748" y="460915"/>
                </a:cubicBezTo>
                <a:cubicBezTo>
                  <a:pt x="899746" y="516600"/>
                  <a:pt x="914400" y="575215"/>
                  <a:pt x="928468" y="654346"/>
                </a:cubicBezTo>
                <a:cubicBezTo>
                  <a:pt x="942536" y="733477"/>
                  <a:pt x="961879" y="884705"/>
                  <a:pt x="967154" y="935700"/>
                </a:cubicBezTo>
                <a:cubicBezTo>
                  <a:pt x="972429" y="986695"/>
                  <a:pt x="966274" y="973506"/>
                  <a:pt x="960120" y="960318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B2ACC8-3632-0D43-94BE-13F989E39012}"/>
              </a:ext>
            </a:extLst>
          </p:cNvPr>
          <p:cNvSpPr txBox="1"/>
          <p:nvPr/>
        </p:nvSpPr>
        <p:spPr>
          <a:xfrm>
            <a:off x="3133134" y="-27162"/>
            <a:ext cx="5969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“Barrier” approach: how to clear the barrier?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E00E5A-FFB6-CD47-990D-04A6A9B68F8E}"/>
                  </a:ext>
                </a:extLst>
              </p:cNvPr>
              <p:cNvSpPr txBox="1"/>
              <p:nvPr/>
            </p:nvSpPr>
            <p:spPr>
              <a:xfrm>
                <a:off x="1422396" y="4189645"/>
                <a:ext cx="1908488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1. </a:t>
                </a:r>
                <a:r>
                  <a:rPr lang="en-US" sz="1200" dirty="0"/>
                  <a:t>Area cleared since all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en-US" sz="1200" dirty="0"/>
                  <a:t>-zeros have been, or are assumed to be, verified to be on the critical line.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E00E5A-FFB6-CD47-990D-04A6A9B68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396" y="4189645"/>
                <a:ext cx="1908488" cy="830997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A518E5AD-52DF-064A-AB0E-D6410AAB29E6}"/>
              </a:ext>
            </a:extLst>
          </p:cNvPr>
          <p:cNvCxnSpPr>
            <a:cxnSpLocks/>
            <a:stCxn id="11" idx="3"/>
            <a:endCxn id="134" idx="3"/>
          </p:cNvCxnSpPr>
          <p:nvPr/>
        </p:nvCxnSpPr>
        <p:spPr>
          <a:xfrm flipV="1">
            <a:off x="3330884" y="3920731"/>
            <a:ext cx="1279980" cy="684413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95758238-8875-7048-A6AD-6782E79ED0DD}"/>
              </a:ext>
            </a:extLst>
          </p:cNvPr>
          <p:cNvSpPr txBox="1"/>
          <p:nvPr/>
        </p:nvSpPr>
        <p:spPr>
          <a:xfrm>
            <a:off x="7300598" y="4340017"/>
            <a:ext cx="1968450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2. </a:t>
            </a:r>
            <a:r>
              <a:rPr lang="en-US" sz="1200" dirty="0"/>
              <a:t>For a given t, clear rectangle X..X+1, y=y</a:t>
            </a:r>
            <a:r>
              <a:rPr lang="en-US" sz="1200" baseline="-25000" dirty="0"/>
              <a:t>0</a:t>
            </a:r>
            <a:r>
              <a:rPr lang="en-US" sz="1200" dirty="0"/>
              <a:t>..1 (or a point on the hyperbola) using the argument principle and </a:t>
            </a:r>
            <a:r>
              <a:rPr lang="en-US" sz="1200" dirty="0" err="1"/>
              <a:t>Rouché's</a:t>
            </a:r>
            <a:r>
              <a:rPr lang="en-US" sz="1200" dirty="0"/>
              <a:t> theorem.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6340A6F-8FFD-D84E-9E85-BC085095C05A}"/>
              </a:ext>
            </a:extLst>
          </p:cNvPr>
          <p:cNvSpPr txBox="1"/>
          <p:nvPr/>
        </p:nvSpPr>
        <p:spPr>
          <a:xfrm>
            <a:off x="8811823" y="1730459"/>
            <a:ext cx="2086063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3. </a:t>
            </a:r>
            <a:r>
              <a:rPr lang="en-US" sz="1200" dirty="0"/>
              <a:t>Use an adaptive mesh to establish the optimal next t and continue with 2. until t=t</a:t>
            </a:r>
            <a:r>
              <a:rPr lang="en-US" sz="1200" baseline="-25000" dirty="0"/>
              <a:t>0</a:t>
            </a:r>
            <a:r>
              <a:rPr lang="en-US" sz="1200" dirty="0"/>
              <a:t>.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71459C02-1A56-534A-AE11-24BD4DD437DA}"/>
              </a:ext>
            </a:extLst>
          </p:cNvPr>
          <p:cNvCxnSpPr>
            <a:cxnSpLocks/>
            <a:stCxn id="161" idx="1"/>
            <a:endCxn id="73" idx="1"/>
          </p:cNvCxnSpPr>
          <p:nvPr/>
        </p:nvCxnSpPr>
        <p:spPr>
          <a:xfrm flipH="1">
            <a:off x="7490591" y="2053625"/>
            <a:ext cx="1321232" cy="302250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A920AD5-9B8C-464E-8668-DE20363057D1}"/>
                  </a:ext>
                </a:extLst>
              </p:cNvPr>
              <p:cNvSpPr txBox="1"/>
              <p:nvPr/>
            </p:nvSpPr>
            <p:spPr>
              <a:xfrm>
                <a:off x="885785" y="1464023"/>
                <a:ext cx="1493960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0. </a:t>
                </a:r>
                <a:r>
                  <a:rPr lang="en-US" sz="1200" dirty="0"/>
                  <a:t>Pick a promising combination of t</a:t>
                </a:r>
                <a:r>
                  <a:rPr lang="en-US" sz="1200" baseline="-25000" dirty="0"/>
                  <a:t>0</a:t>
                </a:r>
                <a:r>
                  <a:rPr lang="en-US" sz="1200" dirty="0"/>
                  <a:t> ,y</a:t>
                </a:r>
                <a:r>
                  <a:rPr lang="en-US" sz="1200" baseline="-25000" dirty="0"/>
                  <a:t>0 </a:t>
                </a:r>
                <a:r>
                  <a:rPr lang="en-US" sz="1200" dirty="0"/>
                  <a:t> and an X to lower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100" dirty="0"/>
                  <a:t>t</a:t>
                </a:r>
                <a:r>
                  <a:rPr lang="en-US" sz="1100" baseline="-25000" dirty="0"/>
                  <a:t>0</a:t>
                </a:r>
                <a:r>
                  <a:rPr lang="en-US" sz="1200" dirty="0"/>
                  <a:t> + </a:t>
                </a:r>
                <a:r>
                  <a:rPr lang="en-US" sz="1000" dirty="0"/>
                  <a:t>0.5</a:t>
                </a:r>
                <a:r>
                  <a:rPr lang="en-US" sz="1200" dirty="0"/>
                  <a:t> </a:t>
                </a:r>
                <a:r>
                  <a:rPr lang="en-US" sz="1100" dirty="0"/>
                  <a:t>y</a:t>
                </a:r>
                <a:r>
                  <a:rPr lang="en-US" sz="1100" baseline="-25000" dirty="0"/>
                  <a:t>0</a:t>
                </a:r>
                <a:r>
                  <a:rPr lang="en-US" sz="1200" baseline="30000" dirty="0"/>
                  <a:t>2</a:t>
                </a:r>
                <a:r>
                  <a:rPr lang="en-US" sz="1200" dirty="0"/>
                  <a:t> </a:t>
                </a:r>
                <a:endParaRPr lang="en-US" sz="1200" baseline="-25000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A920AD5-9B8C-464E-8668-DE2036305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85" y="1464023"/>
                <a:ext cx="1493960" cy="830997"/>
              </a:xfrm>
              <a:prstGeom prst="rect">
                <a:avLst/>
              </a:prstGeom>
              <a:blipFill>
                <a:blip r:embed="rId4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32693B9-3DB1-EB4E-B5C6-014507617CC2}"/>
              </a:ext>
            </a:extLst>
          </p:cNvPr>
          <p:cNvCxnSpPr>
            <a:cxnSpLocks/>
            <a:stCxn id="164" idx="3"/>
          </p:cNvCxnSpPr>
          <p:nvPr/>
        </p:nvCxnSpPr>
        <p:spPr>
          <a:xfrm>
            <a:off x="2379745" y="1879522"/>
            <a:ext cx="1137355" cy="563039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BA278E14-E71B-2149-93B6-58369F32F398}"/>
              </a:ext>
            </a:extLst>
          </p:cNvPr>
          <p:cNvSpPr txBox="1"/>
          <p:nvPr/>
        </p:nvSpPr>
        <p:spPr>
          <a:xfrm>
            <a:off x="3852989" y="6294183"/>
            <a:ext cx="4921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Possible trajectories of complex zeros that should be “blocked”.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C9C06D3-EBDF-BA4B-8169-3A5F9F2C77C9}"/>
              </a:ext>
            </a:extLst>
          </p:cNvPr>
          <p:cNvCxnSpPr/>
          <p:nvPr/>
        </p:nvCxnSpPr>
        <p:spPr>
          <a:xfrm>
            <a:off x="3419707" y="6450320"/>
            <a:ext cx="43328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ube 125">
            <a:extLst>
              <a:ext uri="{FF2B5EF4-FFF2-40B4-BE49-F238E27FC236}">
                <a16:creationId xmlns:a16="http://schemas.microsoft.com/office/drawing/2014/main" id="{AAD406FC-089B-4547-AD55-3BB7BAB0E3D7}"/>
              </a:ext>
            </a:extLst>
          </p:cNvPr>
          <p:cNvSpPr/>
          <p:nvPr/>
        </p:nvSpPr>
        <p:spPr>
          <a:xfrm>
            <a:off x="3911513" y="2904340"/>
            <a:ext cx="2148451" cy="980316"/>
          </a:xfrm>
          <a:prstGeom prst="cube">
            <a:avLst>
              <a:gd name="adj" fmla="val 9867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FB01084-34C3-0745-8AB6-6C08B2E36B0C}"/>
              </a:ext>
            </a:extLst>
          </p:cNvPr>
          <p:cNvCxnSpPr>
            <a:cxnSpLocks/>
          </p:cNvCxnSpPr>
          <p:nvPr/>
        </p:nvCxnSpPr>
        <p:spPr>
          <a:xfrm flipV="1">
            <a:off x="4097741" y="3888579"/>
            <a:ext cx="4113079" cy="6112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Parallelogram 84">
            <a:extLst>
              <a:ext uri="{FF2B5EF4-FFF2-40B4-BE49-F238E27FC236}">
                <a16:creationId xmlns:a16="http://schemas.microsoft.com/office/drawing/2014/main" id="{91F216D5-E763-9E40-8935-7C858E35BFB4}"/>
              </a:ext>
            </a:extLst>
          </p:cNvPr>
          <p:cNvSpPr/>
          <p:nvPr/>
        </p:nvSpPr>
        <p:spPr>
          <a:xfrm rot="5400000" flipV="1">
            <a:off x="4885700" y="2320969"/>
            <a:ext cx="1780445" cy="800719"/>
          </a:xfrm>
          <a:prstGeom prst="parallelogram">
            <a:avLst>
              <a:gd name="adj" fmla="val 99286"/>
            </a:avLst>
          </a:prstGeom>
          <a:solidFill>
            <a:srgbClr val="4472C4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31F1D6-FFE0-6145-B843-8C091A221758}"/>
              </a:ext>
            </a:extLst>
          </p:cNvPr>
          <p:cNvSpPr txBox="1"/>
          <p:nvPr/>
        </p:nvSpPr>
        <p:spPr>
          <a:xfrm>
            <a:off x="6354374" y="3475855"/>
            <a:ext cx="316112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Y</a:t>
            </a:r>
            <a:r>
              <a:rPr lang="en-US" sz="1000" i="1" baseline="-25000" dirty="0">
                <a:solidFill>
                  <a:srgbClr val="0070C0"/>
                </a:solidFill>
              </a:rPr>
              <a:t>0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D460E7D-15A1-3745-B926-48BB840F89CD}"/>
              </a:ext>
            </a:extLst>
          </p:cNvPr>
          <p:cNvSpPr txBox="1"/>
          <p:nvPr/>
        </p:nvSpPr>
        <p:spPr>
          <a:xfrm>
            <a:off x="7051876" y="2786401"/>
            <a:ext cx="274434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1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65B9F4F-91F1-4E47-B2A9-C964FD9099B5}"/>
              </a:ext>
            </a:extLst>
          </p:cNvPr>
          <p:cNvCxnSpPr>
            <a:cxnSpLocks/>
          </p:cNvCxnSpPr>
          <p:nvPr/>
        </p:nvCxnSpPr>
        <p:spPr>
          <a:xfrm flipV="1">
            <a:off x="3901288" y="2820872"/>
            <a:ext cx="1035472" cy="107382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C9DF3B7-0AB2-BD4C-8570-03CEBB087E9D}"/>
              </a:ext>
            </a:extLst>
          </p:cNvPr>
          <p:cNvCxnSpPr>
            <a:cxnSpLocks/>
          </p:cNvCxnSpPr>
          <p:nvPr/>
        </p:nvCxnSpPr>
        <p:spPr>
          <a:xfrm flipV="1">
            <a:off x="3894778" y="1277886"/>
            <a:ext cx="0" cy="2610692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115E314-9A45-C146-9187-FD0CB5DCFF2D}"/>
              </a:ext>
            </a:extLst>
          </p:cNvPr>
          <p:cNvSpPr txBox="1"/>
          <p:nvPr/>
        </p:nvSpPr>
        <p:spPr>
          <a:xfrm>
            <a:off x="8173970" y="373982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C7DFB1D-672A-C84C-8CBD-4F139F8D8296}"/>
              </a:ext>
            </a:extLst>
          </p:cNvPr>
          <p:cNvSpPr txBox="1"/>
          <p:nvPr/>
        </p:nvSpPr>
        <p:spPr>
          <a:xfrm>
            <a:off x="3777006" y="1021198"/>
            <a:ext cx="235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</a:rPr>
              <a:t>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1DE55C8-0713-2045-AF58-223EF4BE9426}"/>
              </a:ext>
            </a:extLst>
          </p:cNvPr>
          <p:cNvSpPr txBox="1"/>
          <p:nvPr/>
        </p:nvSpPr>
        <p:spPr>
          <a:xfrm>
            <a:off x="4873769" y="2613912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</a:rPr>
              <a:t>y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B4B3E4A-4EAD-9E46-9D57-E00E1C0E9F52}"/>
              </a:ext>
            </a:extLst>
          </p:cNvPr>
          <p:cNvSpPr txBox="1"/>
          <p:nvPr/>
        </p:nvSpPr>
        <p:spPr>
          <a:xfrm>
            <a:off x="7078147" y="1752831"/>
            <a:ext cx="29527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t</a:t>
            </a:r>
            <a:r>
              <a:rPr lang="en-US" sz="1000" i="1" baseline="-25000" dirty="0">
                <a:solidFill>
                  <a:srgbClr val="0070C0"/>
                </a:solidFill>
              </a:rPr>
              <a:t>0 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81EC577-C064-6746-94AC-C3593FC9A313}"/>
              </a:ext>
            </a:extLst>
          </p:cNvPr>
          <p:cNvSpPr txBox="1"/>
          <p:nvPr/>
        </p:nvSpPr>
        <p:spPr>
          <a:xfrm>
            <a:off x="7088567" y="2660159"/>
            <a:ext cx="274434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0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75B0982-95BF-B94E-97DA-F0E1FCA00485}"/>
              </a:ext>
            </a:extLst>
          </p:cNvPr>
          <p:cNvCxnSpPr>
            <a:cxnSpLocks/>
          </p:cNvCxnSpPr>
          <p:nvPr/>
        </p:nvCxnSpPr>
        <p:spPr>
          <a:xfrm flipV="1">
            <a:off x="5088788" y="3571372"/>
            <a:ext cx="299720" cy="317207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7F36550-2CA9-A149-B368-79A5D799283F}"/>
              </a:ext>
            </a:extLst>
          </p:cNvPr>
          <p:cNvCxnSpPr>
            <a:cxnSpLocks/>
          </p:cNvCxnSpPr>
          <p:nvPr/>
        </p:nvCxnSpPr>
        <p:spPr>
          <a:xfrm flipV="1">
            <a:off x="6118150" y="3578102"/>
            <a:ext cx="299720" cy="317207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CA1E59F3-B30A-0D43-A8A3-7052425F54EB}"/>
              </a:ext>
            </a:extLst>
          </p:cNvPr>
          <p:cNvSpPr txBox="1"/>
          <p:nvPr/>
        </p:nvSpPr>
        <p:spPr>
          <a:xfrm>
            <a:off x="4856596" y="3839215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B55C6AB-DA9F-CC4F-99A9-545AD1A4FB28}"/>
              </a:ext>
            </a:extLst>
          </p:cNvPr>
          <p:cNvSpPr txBox="1"/>
          <p:nvPr/>
        </p:nvSpPr>
        <p:spPr>
          <a:xfrm>
            <a:off x="5833487" y="3839215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X+1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B154D289-941E-D745-B02D-FD8B1986DD72}"/>
              </a:ext>
            </a:extLst>
          </p:cNvPr>
          <p:cNvSpPr/>
          <p:nvPr/>
        </p:nvSpPr>
        <p:spPr>
          <a:xfrm>
            <a:off x="5379974" y="2747619"/>
            <a:ext cx="1747995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248F4DB5-0C6E-7E46-A355-C9DD5000A470}"/>
              </a:ext>
            </a:extLst>
          </p:cNvPr>
          <p:cNvSpPr/>
          <p:nvPr/>
        </p:nvSpPr>
        <p:spPr>
          <a:xfrm>
            <a:off x="5379974" y="2646240"/>
            <a:ext cx="1747995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4B8A471C-7F53-D040-A4C1-246F24751D78}"/>
              </a:ext>
            </a:extLst>
          </p:cNvPr>
          <p:cNvSpPr/>
          <p:nvPr/>
        </p:nvSpPr>
        <p:spPr>
          <a:xfrm>
            <a:off x="5375563" y="2544000"/>
            <a:ext cx="1747995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4" name="Cube 123">
            <a:extLst>
              <a:ext uri="{FF2B5EF4-FFF2-40B4-BE49-F238E27FC236}">
                <a16:creationId xmlns:a16="http://schemas.microsoft.com/office/drawing/2014/main" id="{9602D21F-ED8C-484C-B46B-6CF53AAC2841}"/>
              </a:ext>
            </a:extLst>
          </p:cNvPr>
          <p:cNvSpPr/>
          <p:nvPr/>
        </p:nvSpPr>
        <p:spPr>
          <a:xfrm>
            <a:off x="5375563" y="2442561"/>
            <a:ext cx="1747995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5" name="Cube 124">
            <a:extLst>
              <a:ext uri="{FF2B5EF4-FFF2-40B4-BE49-F238E27FC236}">
                <a16:creationId xmlns:a16="http://schemas.microsoft.com/office/drawing/2014/main" id="{9C2530CA-F3FC-B243-AA0F-97C3AF044CDD}"/>
              </a:ext>
            </a:extLst>
          </p:cNvPr>
          <p:cNvSpPr/>
          <p:nvPr/>
        </p:nvSpPr>
        <p:spPr>
          <a:xfrm>
            <a:off x="5375563" y="2339813"/>
            <a:ext cx="1747995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" name="Parallelogram 83">
            <a:extLst>
              <a:ext uri="{FF2B5EF4-FFF2-40B4-BE49-F238E27FC236}">
                <a16:creationId xmlns:a16="http://schemas.microsoft.com/office/drawing/2014/main" id="{9A57360E-8854-1C43-B618-C4C6FF1CF926}"/>
              </a:ext>
            </a:extLst>
          </p:cNvPr>
          <p:cNvSpPr/>
          <p:nvPr/>
        </p:nvSpPr>
        <p:spPr>
          <a:xfrm rot="5400000" flipV="1">
            <a:off x="5918631" y="2362034"/>
            <a:ext cx="1680493" cy="738186"/>
          </a:xfrm>
          <a:prstGeom prst="parallelogram">
            <a:avLst>
              <a:gd name="adj" fmla="val 99286"/>
            </a:avLst>
          </a:prstGeom>
          <a:solidFill>
            <a:srgbClr val="4472C4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9B06A292-DBE8-664C-87F3-DA6354FFE54E}"/>
              </a:ext>
            </a:extLst>
          </p:cNvPr>
          <p:cNvSpPr/>
          <p:nvPr/>
        </p:nvSpPr>
        <p:spPr>
          <a:xfrm>
            <a:off x="4399877" y="3865352"/>
            <a:ext cx="67910" cy="58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C08DBD8-6BB4-8740-B32D-F1F83BFD07C5}"/>
              </a:ext>
            </a:extLst>
          </p:cNvPr>
          <p:cNvSpPr/>
          <p:nvPr/>
        </p:nvSpPr>
        <p:spPr>
          <a:xfrm>
            <a:off x="4600919" y="3870817"/>
            <a:ext cx="67910" cy="58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98E63C06-A40E-9E48-BC83-6B4B698B8B69}"/>
              </a:ext>
            </a:extLst>
          </p:cNvPr>
          <p:cNvSpPr/>
          <p:nvPr/>
        </p:nvSpPr>
        <p:spPr>
          <a:xfrm>
            <a:off x="4727899" y="3870816"/>
            <a:ext cx="67910" cy="58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3" name="Right Brace 72">
            <a:extLst>
              <a:ext uri="{FF2B5EF4-FFF2-40B4-BE49-F238E27FC236}">
                <a16:creationId xmlns:a16="http://schemas.microsoft.com/office/drawing/2014/main" id="{399D0A2B-4AE3-BF45-9016-B20203749F8C}"/>
              </a:ext>
            </a:extLst>
          </p:cNvPr>
          <p:cNvSpPr/>
          <p:nvPr/>
        </p:nvSpPr>
        <p:spPr>
          <a:xfrm>
            <a:off x="7347983" y="1890877"/>
            <a:ext cx="142608" cy="9299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26D307DC-77AC-1749-AE81-1554E2810643}"/>
              </a:ext>
            </a:extLst>
          </p:cNvPr>
          <p:cNvSpPr/>
          <p:nvPr/>
        </p:nvSpPr>
        <p:spPr>
          <a:xfrm rot="7448394">
            <a:off x="4470582" y="660437"/>
            <a:ext cx="3302805" cy="3111416"/>
          </a:xfrm>
          <a:prstGeom prst="arc">
            <a:avLst>
              <a:gd name="adj1" fmla="val 17319142"/>
              <a:gd name="adj2" fmla="val 0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59D857F-4660-7244-ADE2-FD9756E6AE68}"/>
              </a:ext>
            </a:extLst>
          </p:cNvPr>
          <p:cNvCxnSpPr/>
          <p:nvPr/>
        </p:nvCxnSpPr>
        <p:spPr>
          <a:xfrm flipV="1">
            <a:off x="7219203" y="2379837"/>
            <a:ext cx="0" cy="26640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Arc 82">
            <a:extLst>
              <a:ext uri="{FF2B5EF4-FFF2-40B4-BE49-F238E27FC236}">
                <a16:creationId xmlns:a16="http://schemas.microsoft.com/office/drawing/2014/main" id="{2C09A763-A9B5-FF46-91D0-98ED4A508FBF}"/>
              </a:ext>
            </a:extLst>
          </p:cNvPr>
          <p:cNvSpPr/>
          <p:nvPr/>
        </p:nvSpPr>
        <p:spPr>
          <a:xfrm rot="383687">
            <a:off x="5820312" y="2943728"/>
            <a:ext cx="1833093" cy="1015798"/>
          </a:xfrm>
          <a:prstGeom prst="arc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A40A891-8655-6C44-BCB0-7D2593B734C9}"/>
              </a:ext>
            </a:extLst>
          </p:cNvPr>
          <p:cNvGrpSpPr/>
          <p:nvPr/>
        </p:nvGrpSpPr>
        <p:grpSpPr>
          <a:xfrm rot="17955880">
            <a:off x="3965315" y="3817605"/>
            <a:ext cx="94012" cy="148742"/>
            <a:chOff x="2783242" y="3962926"/>
            <a:chExt cx="93758" cy="180181"/>
          </a:xfrm>
        </p:grpSpPr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F083CFC-0BF9-C44E-BD49-800BAE49F2B9}"/>
                </a:ext>
              </a:extLst>
            </p:cNvPr>
            <p:cNvCxnSpPr/>
            <p:nvPr/>
          </p:nvCxnSpPr>
          <p:spPr>
            <a:xfrm>
              <a:off x="2786772" y="3962926"/>
              <a:ext cx="0" cy="900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58C5DB9-6451-DD49-82D7-DD7E65A06605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42" y="4053016"/>
              <a:ext cx="937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FE909BE-6DF4-2042-A90C-7E271B6DAAB8}"/>
                </a:ext>
              </a:extLst>
            </p:cNvPr>
            <p:cNvCxnSpPr>
              <a:cxnSpLocks/>
            </p:cNvCxnSpPr>
            <p:nvPr/>
          </p:nvCxnSpPr>
          <p:spPr>
            <a:xfrm>
              <a:off x="2877000" y="4053016"/>
              <a:ext cx="0" cy="900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15AED49-9CB8-CA44-A209-C250A8CC8A11}"/>
              </a:ext>
            </a:extLst>
          </p:cNvPr>
          <p:cNvCxnSpPr>
            <a:cxnSpLocks/>
            <a:endCxn id="126" idx="2"/>
          </p:cNvCxnSpPr>
          <p:nvPr/>
        </p:nvCxnSpPr>
        <p:spPr>
          <a:xfrm flipH="1" flipV="1">
            <a:off x="3911513" y="3878166"/>
            <a:ext cx="2910" cy="19988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3237099-D4C5-E449-850A-101E3B5C44FB}"/>
              </a:ext>
            </a:extLst>
          </p:cNvPr>
          <p:cNvCxnSpPr>
            <a:cxnSpLocks/>
          </p:cNvCxnSpPr>
          <p:nvPr/>
        </p:nvCxnSpPr>
        <p:spPr>
          <a:xfrm flipV="1">
            <a:off x="3716655" y="1631485"/>
            <a:ext cx="1079154" cy="873498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9F04633E-8A54-9449-A7E1-AF647C02A7E3}"/>
                  </a:ext>
                </a:extLst>
              </p:cNvPr>
              <p:cNvSpPr/>
              <p:nvPr/>
            </p:nvSpPr>
            <p:spPr>
              <a:xfrm>
                <a:off x="3400952" y="2295020"/>
                <a:ext cx="397866" cy="400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9F04633E-8A54-9449-A7E1-AF647C02A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952" y="2295020"/>
                <a:ext cx="397866" cy="400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55BC9D0-DC8F-F04B-8F60-EAEBF1EC5A35}"/>
              </a:ext>
            </a:extLst>
          </p:cNvPr>
          <p:cNvCxnSpPr>
            <a:cxnSpLocks/>
          </p:cNvCxnSpPr>
          <p:nvPr/>
        </p:nvCxnSpPr>
        <p:spPr>
          <a:xfrm flipV="1">
            <a:off x="3885829" y="1326751"/>
            <a:ext cx="842070" cy="692681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341E1286-AC65-5A46-B58F-B8D7EDB774AE}"/>
              </a:ext>
            </a:extLst>
          </p:cNvPr>
          <p:cNvSpPr txBox="1"/>
          <p:nvPr/>
        </p:nvSpPr>
        <p:spPr>
          <a:xfrm>
            <a:off x="3615369" y="1912945"/>
            <a:ext cx="377027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0.5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92931FD-28F8-B448-8C18-30272C210019}"/>
              </a:ext>
            </a:extLst>
          </p:cNvPr>
          <p:cNvCxnSpPr>
            <a:cxnSpLocks/>
            <a:stCxn id="152" idx="0"/>
          </p:cNvCxnSpPr>
          <p:nvPr/>
        </p:nvCxnSpPr>
        <p:spPr>
          <a:xfrm flipH="1" flipV="1">
            <a:off x="6368571" y="2735649"/>
            <a:ext cx="1916252" cy="1604368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C72FDD0B-9786-5942-B704-D9D245A566BC}"/>
              </a:ext>
            </a:extLst>
          </p:cNvPr>
          <p:cNvSpPr txBox="1"/>
          <p:nvPr/>
        </p:nvSpPr>
        <p:spPr>
          <a:xfrm>
            <a:off x="4655413" y="2735648"/>
            <a:ext cx="274434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1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9068534-754E-C84F-9386-15E72545D864}"/>
              </a:ext>
            </a:extLst>
          </p:cNvPr>
          <p:cNvSpPr txBox="1"/>
          <p:nvPr/>
        </p:nvSpPr>
        <p:spPr>
          <a:xfrm>
            <a:off x="3709883" y="3726000"/>
            <a:ext cx="274434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0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029D2387-30ED-CC4B-A058-D238A2BB72EB}"/>
              </a:ext>
            </a:extLst>
          </p:cNvPr>
          <p:cNvSpPr/>
          <p:nvPr/>
        </p:nvSpPr>
        <p:spPr>
          <a:xfrm>
            <a:off x="3902738" y="1904842"/>
            <a:ext cx="969152" cy="972274"/>
          </a:xfrm>
          <a:custGeom>
            <a:avLst/>
            <a:gdLst>
              <a:gd name="connsiteX0" fmla="*/ 0 w 969152"/>
              <a:gd name="connsiteY0" fmla="*/ 105706 h 972274"/>
              <a:gd name="connsiteX1" fmla="*/ 130126 w 969152"/>
              <a:gd name="connsiteY1" fmla="*/ 45918 h 972274"/>
              <a:gd name="connsiteX2" fmla="*/ 203982 w 969152"/>
              <a:gd name="connsiteY2" fmla="*/ 17783 h 972274"/>
              <a:gd name="connsiteX3" fmla="*/ 302456 w 969152"/>
              <a:gd name="connsiteY3" fmla="*/ 3715 h 972274"/>
              <a:gd name="connsiteX4" fmla="*/ 446649 w 969152"/>
              <a:gd name="connsiteY4" fmla="*/ 3715 h 972274"/>
              <a:gd name="connsiteX5" fmla="*/ 580293 w 969152"/>
              <a:gd name="connsiteY5" fmla="*/ 45918 h 972274"/>
              <a:gd name="connsiteX6" fmla="*/ 657665 w 969152"/>
              <a:gd name="connsiteY6" fmla="*/ 98672 h 972274"/>
              <a:gd name="connsiteX7" fmla="*/ 777240 w 969152"/>
              <a:gd name="connsiteY7" fmla="*/ 232315 h 972274"/>
              <a:gd name="connsiteX8" fmla="*/ 826477 w 969152"/>
              <a:gd name="connsiteY8" fmla="*/ 320238 h 972274"/>
              <a:gd name="connsiteX9" fmla="*/ 882748 w 969152"/>
              <a:gd name="connsiteY9" fmla="*/ 460915 h 972274"/>
              <a:gd name="connsiteX10" fmla="*/ 928468 w 969152"/>
              <a:gd name="connsiteY10" fmla="*/ 654346 h 972274"/>
              <a:gd name="connsiteX11" fmla="*/ 967154 w 969152"/>
              <a:gd name="connsiteY11" fmla="*/ 935700 h 972274"/>
              <a:gd name="connsiteX12" fmla="*/ 960120 w 969152"/>
              <a:gd name="connsiteY12" fmla="*/ 960318 h 9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9152" h="972274">
                <a:moveTo>
                  <a:pt x="0" y="105706"/>
                </a:moveTo>
                <a:cubicBezTo>
                  <a:pt x="48064" y="83139"/>
                  <a:pt x="96129" y="60572"/>
                  <a:pt x="130126" y="45918"/>
                </a:cubicBezTo>
                <a:cubicBezTo>
                  <a:pt x="164123" y="31264"/>
                  <a:pt x="175260" y="24817"/>
                  <a:pt x="203982" y="17783"/>
                </a:cubicBezTo>
                <a:cubicBezTo>
                  <a:pt x="232704" y="10749"/>
                  <a:pt x="262012" y="6060"/>
                  <a:pt x="302456" y="3715"/>
                </a:cubicBezTo>
                <a:cubicBezTo>
                  <a:pt x="342901" y="1370"/>
                  <a:pt x="400343" y="-3319"/>
                  <a:pt x="446649" y="3715"/>
                </a:cubicBezTo>
                <a:cubicBezTo>
                  <a:pt x="492955" y="10749"/>
                  <a:pt x="545124" y="30092"/>
                  <a:pt x="580293" y="45918"/>
                </a:cubicBezTo>
                <a:cubicBezTo>
                  <a:pt x="615462" y="61744"/>
                  <a:pt x="624841" y="67606"/>
                  <a:pt x="657665" y="98672"/>
                </a:cubicBezTo>
                <a:cubicBezTo>
                  <a:pt x="690489" y="129738"/>
                  <a:pt x="749105" y="195387"/>
                  <a:pt x="777240" y="232315"/>
                </a:cubicBezTo>
                <a:cubicBezTo>
                  <a:pt x="805375" y="269243"/>
                  <a:pt x="808892" y="282138"/>
                  <a:pt x="826477" y="320238"/>
                </a:cubicBezTo>
                <a:cubicBezTo>
                  <a:pt x="844062" y="358338"/>
                  <a:pt x="865750" y="405230"/>
                  <a:pt x="882748" y="460915"/>
                </a:cubicBezTo>
                <a:cubicBezTo>
                  <a:pt x="899746" y="516600"/>
                  <a:pt x="914400" y="575215"/>
                  <a:pt x="928468" y="654346"/>
                </a:cubicBezTo>
                <a:cubicBezTo>
                  <a:pt x="942536" y="733477"/>
                  <a:pt x="961879" y="884705"/>
                  <a:pt x="967154" y="935700"/>
                </a:cubicBezTo>
                <a:cubicBezTo>
                  <a:pt x="972429" y="986695"/>
                  <a:pt x="966274" y="973506"/>
                  <a:pt x="960120" y="960318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Freeform 181">
            <a:extLst>
              <a:ext uri="{FF2B5EF4-FFF2-40B4-BE49-F238E27FC236}">
                <a16:creationId xmlns:a16="http://schemas.microsoft.com/office/drawing/2014/main" id="{6CBE3985-44C3-DA44-A4E4-C5F37CC81B3D}"/>
              </a:ext>
            </a:extLst>
          </p:cNvPr>
          <p:cNvSpPr/>
          <p:nvPr/>
        </p:nvSpPr>
        <p:spPr>
          <a:xfrm>
            <a:off x="6179438" y="1919753"/>
            <a:ext cx="969152" cy="942238"/>
          </a:xfrm>
          <a:custGeom>
            <a:avLst/>
            <a:gdLst>
              <a:gd name="connsiteX0" fmla="*/ 0 w 969152"/>
              <a:gd name="connsiteY0" fmla="*/ 105706 h 972274"/>
              <a:gd name="connsiteX1" fmla="*/ 130126 w 969152"/>
              <a:gd name="connsiteY1" fmla="*/ 45918 h 972274"/>
              <a:gd name="connsiteX2" fmla="*/ 203982 w 969152"/>
              <a:gd name="connsiteY2" fmla="*/ 17783 h 972274"/>
              <a:gd name="connsiteX3" fmla="*/ 302456 w 969152"/>
              <a:gd name="connsiteY3" fmla="*/ 3715 h 972274"/>
              <a:gd name="connsiteX4" fmla="*/ 446649 w 969152"/>
              <a:gd name="connsiteY4" fmla="*/ 3715 h 972274"/>
              <a:gd name="connsiteX5" fmla="*/ 580293 w 969152"/>
              <a:gd name="connsiteY5" fmla="*/ 45918 h 972274"/>
              <a:gd name="connsiteX6" fmla="*/ 657665 w 969152"/>
              <a:gd name="connsiteY6" fmla="*/ 98672 h 972274"/>
              <a:gd name="connsiteX7" fmla="*/ 777240 w 969152"/>
              <a:gd name="connsiteY7" fmla="*/ 232315 h 972274"/>
              <a:gd name="connsiteX8" fmla="*/ 826477 w 969152"/>
              <a:gd name="connsiteY8" fmla="*/ 320238 h 972274"/>
              <a:gd name="connsiteX9" fmla="*/ 882748 w 969152"/>
              <a:gd name="connsiteY9" fmla="*/ 460915 h 972274"/>
              <a:gd name="connsiteX10" fmla="*/ 928468 w 969152"/>
              <a:gd name="connsiteY10" fmla="*/ 654346 h 972274"/>
              <a:gd name="connsiteX11" fmla="*/ 967154 w 969152"/>
              <a:gd name="connsiteY11" fmla="*/ 935700 h 972274"/>
              <a:gd name="connsiteX12" fmla="*/ 960120 w 969152"/>
              <a:gd name="connsiteY12" fmla="*/ 960318 h 9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9152" h="972274">
                <a:moveTo>
                  <a:pt x="0" y="105706"/>
                </a:moveTo>
                <a:cubicBezTo>
                  <a:pt x="48064" y="83139"/>
                  <a:pt x="96129" y="60572"/>
                  <a:pt x="130126" y="45918"/>
                </a:cubicBezTo>
                <a:cubicBezTo>
                  <a:pt x="164123" y="31264"/>
                  <a:pt x="175260" y="24817"/>
                  <a:pt x="203982" y="17783"/>
                </a:cubicBezTo>
                <a:cubicBezTo>
                  <a:pt x="232704" y="10749"/>
                  <a:pt x="262012" y="6060"/>
                  <a:pt x="302456" y="3715"/>
                </a:cubicBezTo>
                <a:cubicBezTo>
                  <a:pt x="342901" y="1370"/>
                  <a:pt x="400343" y="-3319"/>
                  <a:pt x="446649" y="3715"/>
                </a:cubicBezTo>
                <a:cubicBezTo>
                  <a:pt x="492955" y="10749"/>
                  <a:pt x="545124" y="30092"/>
                  <a:pt x="580293" y="45918"/>
                </a:cubicBezTo>
                <a:cubicBezTo>
                  <a:pt x="615462" y="61744"/>
                  <a:pt x="624841" y="67606"/>
                  <a:pt x="657665" y="98672"/>
                </a:cubicBezTo>
                <a:cubicBezTo>
                  <a:pt x="690489" y="129738"/>
                  <a:pt x="749105" y="195387"/>
                  <a:pt x="777240" y="232315"/>
                </a:cubicBezTo>
                <a:cubicBezTo>
                  <a:pt x="805375" y="269243"/>
                  <a:pt x="808892" y="282138"/>
                  <a:pt x="826477" y="320238"/>
                </a:cubicBezTo>
                <a:cubicBezTo>
                  <a:pt x="844062" y="358338"/>
                  <a:pt x="865750" y="405230"/>
                  <a:pt x="882748" y="460915"/>
                </a:cubicBezTo>
                <a:cubicBezTo>
                  <a:pt x="899746" y="516600"/>
                  <a:pt x="914400" y="575215"/>
                  <a:pt x="928468" y="654346"/>
                </a:cubicBezTo>
                <a:cubicBezTo>
                  <a:pt x="942536" y="733477"/>
                  <a:pt x="961879" y="884705"/>
                  <a:pt x="967154" y="935700"/>
                </a:cubicBezTo>
                <a:cubicBezTo>
                  <a:pt x="972429" y="986695"/>
                  <a:pt x="966274" y="973506"/>
                  <a:pt x="960120" y="960318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699B4B8A-9686-2844-AD07-07A873DBCD26}"/>
              </a:ext>
            </a:extLst>
          </p:cNvPr>
          <p:cNvCxnSpPr>
            <a:cxnSpLocks/>
            <a:endCxn id="182" idx="0"/>
          </p:cNvCxnSpPr>
          <p:nvPr/>
        </p:nvCxnSpPr>
        <p:spPr>
          <a:xfrm>
            <a:off x="3901458" y="2012180"/>
            <a:ext cx="2277980" cy="10013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F7C2C6F-D545-2A4B-B059-2286A341FC47}"/>
                  </a:ext>
                </a:extLst>
              </p:cNvPr>
              <p:cNvSpPr txBox="1"/>
              <p:nvPr/>
            </p:nvSpPr>
            <p:spPr>
              <a:xfrm>
                <a:off x="9063452" y="2339812"/>
                <a:ext cx="1689693" cy="363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120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2F528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i="1" dirty="0">
                    <a:solidFill>
                      <a:srgbClr val="2F528F"/>
                    </a:solidFill>
                  </a:rPr>
                  <a:t>upper bound required</a:t>
                </a: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F7C2C6F-D545-2A4B-B059-2286A341F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452" y="2339812"/>
                <a:ext cx="1689693" cy="3638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4D3FBF7-8526-3C47-BFF8-C589C2212955}"/>
                  </a:ext>
                </a:extLst>
              </p:cNvPr>
              <p:cNvSpPr txBox="1"/>
              <p:nvPr/>
            </p:nvSpPr>
            <p:spPr>
              <a:xfrm>
                <a:off x="7272111" y="5317668"/>
                <a:ext cx="2048894" cy="384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120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2F528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1200" i="1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2F528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i="1" dirty="0">
                    <a:solidFill>
                      <a:srgbClr val="2F528F"/>
                    </a:solidFill>
                  </a:rPr>
                  <a:t>upper bound required</a:t>
                </a: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4D3FBF7-8526-3C47-BFF8-C589C2212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111" y="5317668"/>
                <a:ext cx="2048894" cy="384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4" name="Rectangle 223">
            <a:extLst>
              <a:ext uri="{FF2B5EF4-FFF2-40B4-BE49-F238E27FC236}">
                <a16:creationId xmlns:a16="http://schemas.microsoft.com/office/drawing/2014/main" id="{864F203B-9E87-7B47-823B-51C6EBDCA50B}"/>
              </a:ext>
            </a:extLst>
          </p:cNvPr>
          <p:cNvSpPr/>
          <p:nvPr/>
        </p:nvSpPr>
        <p:spPr>
          <a:xfrm>
            <a:off x="6044049" y="4237147"/>
            <a:ext cx="1116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</a:rPr>
              <a:t>Can’t happen due to </a:t>
            </a:r>
            <a:r>
              <a:rPr lang="en-US" sz="1000" i="1" dirty="0">
                <a:solidFill>
                  <a:srgbClr val="FF0000"/>
                </a:solidFill>
              </a:rPr>
              <a:t>double</a:t>
            </a:r>
            <a:r>
              <a:rPr lang="en-US" sz="1000" dirty="0">
                <a:solidFill>
                  <a:srgbClr val="FF0000"/>
                </a:solidFill>
              </a:rPr>
              <a:t> barrier.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CD72B2FF-8972-B84A-8E4E-A7681F257D8B}"/>
              </a:ext>
            </a:extLst>
          </p:cNvPr>
          <p:cNvSpPr/>
          <p:nvPr/>
        </p:nvSpPr>
        <p:spPr>
          <a:xfrm>
            <a:off x="7386653" y="3036974"/>
            <a:ext cx="11346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</a:rPr>
              <a:t>Will be detected by barrier.</a:t>
            </a:r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FFA5BD7-1A1D-FA4E-BF1D-F9EB29B9548D}"/>
              </a:ext>
            </a:extLst>
          </p:cNvPr>
          <p:cNvCxnSpPr>
            <a:cxnSpLocks/>
            <a:stCxn id="224" idx="0"/>
          </p:cNvCxnSpPr>
          <p:nvPr/>
        </p:nvCxnSpPr>
        <p:spPr>
          <a:xfrm flipH="1" flipV="1">
            <a:off x="6384486" y="3804702"/>
            <a:ext cx="217645" cy="43244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1A5F5D9C-06BC-3B44-921A-97CFA50F0B8F}"/>
                  </a:ext>
                </a:extLst>
              </p:cNvPr>
              <p:cNvSpPr txBox="1"/>
              <p:nvPr/>
            </p:nvSpPr>
            <p:spPr>
              <a:xfrm>
                <a:off x="6021911" y="1373682"/>
                <a:ext cx="129715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/>
                  <a:t>Known areas where </a:t>
                </a:r>
              </a:p>
              <a:p>
                <a:pPr algn="ctr"/>
                <a:r>
                  <a:rPr lang="en-US" sz="1050" dirty="0"/>
                  <a:t>H</a:t>
                </a:r>
                <a:r>
                  <a:rPr lang="en-US" sz="1050" baseline="-25000" dirty="0" err="1"/>
                  <a:t>t</a:t>
                </a:r>
                <a:r>
                  <a:rPr lang="en-US" sz="1050" dirty="0"/>
                  <a:t> (</a:t>
                </a:r>
                <a:r>
                  <a:rPr lang="en-US" sz="1050" dirty="0" err="1"/>
                  <a:t>x+iy</a:t>
                </a:r>
                <a:r>
                  <a:rPr lang="en-US" sz="1050" dirty="0"/>
                  <a:t>)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050" dirty="0"/>
                  <a:t> 0 </a:t>
                </a:r>
              </a:p>
            </p:txBody>
          </p:sp>
        </mc:Choice>
        <mc:Fallback xmlns=""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1A5F5D9C-06BC-3B44-921A-97CFA50F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911" y="1373682"/>
                <a:ext cx="1297150" cy="415498"/>
              </a:xfrm>
              <a:prstGeom prst="rect">
                <a:avLst/>
              </a:prstGeom>
              <a:blipFill>
                <a:blip r:embed="rId8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2EDEA1A-E202-9041-84EE-6EFDB52B2134}"/>
              </a:ext>
            </a:extLst>
          </p:cNvPr>
          <p:cNvCxnSpPr>
            <a:cxnSpLocks/>
            <a:endCxn id="228" idx="2"/>
          </p:cNvCxnSpPr>
          <p:nvPr/>
        </p:nvCxnSpPr>
        <p:spPr>
          <a:xfrm flipH="1" flipV="1">
            <a:off x="6670486" y="1789180"/>
            <a:ext cx="381390" cy="28763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A6CB5126-CB96-854B-8E4E-DD535EC4F903}"/>
              </a:ext>
            </a:extLst>
          </p:cNvPr>
          <p:cNvCxnSpPr>
            <a:cxnSpLocks/>
            <a:endCxn id="228" idx="2"/>
          </p:cNvCxnSpPr>
          <p:nvPr/>
        </p:nvCxnSpPr>
        <p:spPr>
          <a:xfrm flipV="1">
            <a:off x="6139805" y="1789180"/>
            <a:ext cx="530681" cy="12232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B355B1-0121-2740-B7D5-E439B04DD434}"/>
              </a:ext>
            </a:extLst>
          </p:cNvPr>
          <p:cNvCxnSpPr/>
          <p:nvPr/>
        </p:nvCxnSpPr>
        <p:spPr>
          <a:xfrm>
            <a:off x="0" y="434354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6236C7C-A93E-A746-800F-E8B118B9A469}"/>
              </a:ext>
            </a:extLst>
          </p:cNvPr>
          <p:cNvSpPr txBox="1"/>
          <p:nvPr/>
        </p:nvSpPr>
        <p:spPr>
          <a:xfrm>
            <a:off x="9756656" y="3555154"/>
            <a:ext cx="149919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Fast integral based </a:t>
            </a:r>
          </a:p>
          <a:p>
            <a:pPr algn="ctr"/>
            <a:r>
              <a:rPr lang="en-US" sz="1200" dirty="0"/>
              <a:t>approach developed.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75D9D5-A471-B146-8ED8-BBC02562DBB8}"/>
              </a:ext>
            </a:extLst>
          </p:cNvPr>
          <p:cNvCxnSpPr>
            <a:stCxn id="3" idx="0"/>
            <a:endCxn id="217" idx="2"/>
          </p:cNvCxnSpPr>
          <p:nvPr/>
        </p:nvCxnSpPr>
        <p:spPr>
          <a:xfrm flipH="1" flipV="1">
            <a:off x="9908299" y="2703694"/>
            <a:ext cx="597953" cy="85146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ADAE459-06E2-7D46-B202-CD1E5A3925B5}"/>
              </a:ext>
            </a:extLst>
          </p:cNvPr>
          <p:cNvCxnSpPr>
            <a:cxnSpLocks/>
            <a:stCxn id="3" idx="2"/>
            <a:endCxn id="218" idx="3"/>
          </p:cNvCxnSpPr>
          <p:nvPr/>
        </p:nvCxnSpPr>
        <p:spPr>
          <a:xfrm flipH="1">
            <a:off x="9321005" y="4016819"/>
            <a:ext cx="1185247" cy="149308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441AA1C-EB82-8849-85A6-A8E13C1A0069}"/>
              </a:ext>
            </a:extLst>
          </p:cNvPr>
          <p:cNvSpPr txBox="1"/>
          <p:nvPr/>
        </p:nvSpPr>
        <p:spPr>
          <a:xfrm>
            <a:off x="3657439" y="5005229"/>
            <a:ext cx="2438561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Location of Barrier can be optimized</a:t>
            </a:r>
          </a:p>
          <a:p>
            <a:pPr algn="ctr"/>
            <a:r>
              <a:rPr lang="en-US" sz="1200" dirty="0"/>
              <a:t>by selecting an X and X+1 with a relatively high value of </a:t>
            </a:r>
            <a:r>
              <a:rPr lang="en-US" sz="1200" dirty="0" err="1"/>
              <a:t>ABB</a:t>
            </a:r>
            <a:r>
              <a:rPr lang="en-US" sz="1200" baseline="30000" dirty="0" err="1"/>
              <a:t>eff</a:t>
            </a:r>
            <a:r>
              <a:rPr lang="en-US" sz="1200" dirty="0"/>
              <a:t>  (and where the ‘mollified’ lower lemma bound is sufficiently positive).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4103E0-35C3-E141-ADCE-5222AA61FE0D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4876720" y="3895945"/>
            <a:ext cx="802154" cy="110928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06CCFA7-D3AD-6546-A3AD-CB727AC8F46A}"/>
                  </a:ext>
                </a:extLst>
              </p:cNvPr>
              <p:cNvSpPr txBox="1"/>
              <p:nvPr/>
            </p:nvSpPr>
            <p:spPr>
              <a:xfrm>
                <a:off x="9057935" y="691328"/>
                <a:ext cx="1939955" cy="4090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t=t + (</a:t>
                </a:r>
                <a:r>
                  <a:rPr lang="en-US" sz="1200" dirty="0" err="1"/>
                  <a:t>minABB</a:t>
                </a:r>
                <a:r>
                  <a:rPr lang="en-US" sz="1200" baseline="30000" dirty="0" err="1"/>
                  <a:t>eff</a:t>
                </a:r>
                <a:r>
                  <a:rPr lang="en-US" sz="1200" dirty="0"/>
                  <a:t> - 0.5) /|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1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1200" dirty="0"/>
                  <a:t>|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06CCFA7-D3AD-6546-A3AD-CB727AC8F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935" y="691328"/>
                <a:ext cx="1939955" cy="4090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8590B4-85EC-D44D-93D1-6EDC46AC6FAE}"/>
              </a:ext>
            </a:extLst>
          </p:cNvPr>
          <p:cNvCxnSpPr>
            <a:cxnSpLocks/>
            <a:stCxn id="87" idx="2"/>
            <a:endCxn id="161" idx="0"/>
          </p:cNvCxnSpPr>
          <p:nvPr/>
        </p:nvCxnSpPr>
        <p:spPr>
          <a:xfrm flipH="1">
            <a:off x="9854855" y="1100414"/>
            <a:ext cx="173058" cy="63004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1D45386D-9CD1-8E4B-97E2-C6257FC72B35}"/>
              </a:ext>
            </a:extLst>
          </p:cNvPr>
          <p:cNvSpPr/>
          <p:nvPr/>
        </p:nvSpPr>
        <p:spPr>
          <a:xfrm>
            <a:off x="9462370" y="5702132"/>
            <a:ext cx="2348878" cy="92758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Available software tools: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>
                <a:solidFill>
                  <a:schemeClr val="tx1"/>
                </a:solidFill>
              </a:rPr>
              <a:t>Barrier_Location_Optimizer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>
                <a:solidFill>
                  <a:schemeClr val="tx1"/>
                </a:solidFill>
              </a:rPr>
              <a:t>Stored_Sums_Generator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>
                <a:solidFill>
                  <a:schemeClr val="tx1"/>
                </a:solidFill>
              </a:rPr>
              <a:t>WindingNumber_Calculator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988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reeform 186">
            <a:extLst>
              <a:ext uri="{FF2B5EF4-FFF2-40B4-BE49-F238E27FC236}">
                <a16:creationId xmlns:a16="http://schemas.microsoft.com/office/drawing/2014/main" id="{916DCB1B-530F-0445-855B-606A11797ECD}"/>
              </a:ext>
            </a:extLst>
          </p:cNvPr>
          <p:cNvSpPr/>
          <p:nvPr/>
        </p:nvSpPr>
        <p:spPr>
          <a:xfrm>
            <a:off x="3224525" y="2486462"/>
            <a:ext cx="969152" cy="942238"/>
          </a:xfrm>
          <a:custGeom>
            <a:avLst/>
            <a:gdLst>
              <a:gd name="connsiteX0" fmla="*/ 0 w 969152"/>
              <a:gd name="connsiteY0" fmla="*/ 105706 h 972274"/>
              <a:gd name="connsiteX1" fmla="*/ 130126 w 969152"/>
              <a:gd name="connsiteY1" fmla="*/ 45918 h 972274"/>
              <a:gd name="connsiteX2" fmla="*/ 203982 w 969152"/>
              <a:gd name="connsiteY2" fmla="*/ 17783 h 972274"/>
              <a:gd name="connsiteX3" fmla="*/ 302456 w 969152"/>
              <a:gd name="connsiteY3" fmla="*/ 3715 h 972274"/>
              <a:gd name="connsiteX4" fmla="*/ 446649 w 969152"/>
              <a:gd name="connsiteY4" fmla="*/ 3715 h 972274"/>
              <a:gd name="connsiteX5" fmla="*/ 580293 w 969152"/>
              <a:gd name="connsiteY5" fmla="*/ 45918 h 972274"/>
              <a:gd name="connsiteX6" fmla="*/ 657665 w 969152"/>
              <a:gd name="connsiteY6" fmla="*/ 98672 h 972274"/>
              <a:gd name="connsiteX7" fmla="*/ 777240 w 969152"/>
              <a:gd name="connsiteY7" fmla="*/ 232315 h 972274"/>
              <a:gd name="connsiteX8" fmla="*/ 826477 w 969152"/>
              <a:gd name="connsiteY8" fmla="*/ 320238 h 972274"/>
              <a:gd name="connsiteX9" fmla="*/ 882748 w 969152"/>
              <a:gd name="connsiteY9" fmla="*/ 460915 h 972274"/>
              <a:gd name="connsiteX10" fmla="*/ 928468 w 969152"/>
              <a:gd name="connsiteY10" fmla="*/ 654346 h 972274"/>
              <a:gd name="connsiteX11" fmla="*/ 967154 w 969152"/>
              <a:gd name="connsiteY11" fmla="*/ 935700 h 972274"/>
              <a:gd name="connsiteX12" fmla="*/ 960120 w 969152"/>
              <a:gd name="connsiteY12" fmla="*/ 960318 h 9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9152" h="972274">
                <a:moveTo>
                  <a:pt x="0" y="105706"/>
                </a:moveTo>
                <a:cubicBezTo>
                  <a:pt x="48064" y="83139"/>
                  <a:pt x="96129" y="60572"/>
                  <a:pt x="130126" y="45918"/>
                </a:cubicBezTo>
                <a:cubicBezTo>
                  <a:pt x="164123" y="31264"/>
                  <a:pt x="175260" y="24817"/>
                  <a:pt x="203982" y="17783"/>
                </a:cubicBezTo>
                <a:cubicBezTo>
                  <a:pt x="232704" y="10749"/>
                  <a:pt x="262012" y="6060"/>
                  <a:pt x="302456" y="3715"/>
                </a:cubicBezTo>
                <a:cubicBezTo>
                  <a:pt x="342901" y="1370"/>
                  <a:pt x="400343" y="-3319"/>
                  <a:pt x="446649" y="3715"/>
                </a:cubicBezTo>
                <a:cubicBezTo>
                  <a:pt x="492955" y="10749"/>
                  <a:pt x="545124" y="30092"/>
                  <a:pt x="580293" y="45918"/>
                </a:cubicBezTo>
                <a:cubicBezTo>
                  <a:pt x="615462" y="61744"/>
                  <a:pt x="624841" y="67606"/>
                  <a:pt x="657665" y="98672"/>
                </a:cubicBezTo>
                <a:cubicBezTo>
                  <a:pt x="690489" y="129738"/>
                  <a:pt x="749105" y="195387"/>
                  <a:pt x="777240" y="232315"/>
                </a:cubicBezTo>
                <a:cubicBezTo>
                  <a:pt x="805375" y="269243"/>
                  <a:pt x="808892" y="282138"/>
                  <a:pt x="826477" y="320238"/>
                </a:cubicBezTo>
                <a:cubicBezTo>
                  <a:pt x="844062" y="358338"/>
                  <a:pt x="865750" y="405230"/>
                  <a:pt x="882748" y="460915"/>
                </a:cubicBezTo>
                <a:cubicBezTo>
                  <a:pt x="899746" y="516600"/>
                  <a:pt x="914400" y="575215"/>
                  <a:pt x="928468" y="654346"/>
                </a:cubicBezTo>
                <a:cubicBezTo>
                  <a:pt x="942536" y="733477"/>
                  <a:pt x="961879" y="884705"/>
                  <a:pt x="967154" y="935700"/>
                </a:cubicBezTo>
                <a:cubicBezTo>
                  <a:pt x="972429" y="986695"/>
                  <a:pt x="966274" y="973506"/>
                  <a:pt x="960120" y="960318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B2ACC8-3632-0D43-94BE-13F989E39012}"/>
              </a:ext>
            </a:extLst>
          </p:cNvPr>
          <p:cNvSpPr txBox="1"/>
          <p:nvPr/>
        </p:nvSpPr>
        <p:spPr>
          <a:xfrm>
            <a:off x="1507169" y="-27162"/>
            <a:ext cx="8893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“Barrier” approach: how to verify the area from the barrier up to </a:t>
            </a:r>
            <a:r>
              <a:rPr lang="en-US" sz="2400" dirty="0" err="1"/>
              <a:t>N</a:t>
            </a:r>
            <a:r>
              <a:rPr lang="en-US" sz="2400" baseline="-25000" dirty="0" err="1"/>
              <a:t>b</a:t>
            </a:r>
            <a:r>
              <a:rPr lang="en-US" sz="2400" dirty="0"/>
              <a:t>?</a:t>
            </a:r>
          </a:p>
        </p:txBody>
      </p:sp>
      <p:sp>
        <p:nvSpPr>
          <p:cNvPr id="126" name="Cube 125">
            <a:extLst>
              <a:ext uri="{FF2B5EF4-FFF2-40B4-BE49-F238E27FC236}">
                <a16:creationId xmlns:a16="http://schemas.microsoft.com/office/drawing/2014/main" id="{AAD406FC-089B-4547-AD55-3BB7BAB0E3D7}"/>
              </a:ext>
            </a:extLst>
          </p:cNvPr>
          <p:cNvSpPr/>
          <p:nvPr/>
        </p:nvSpPr>
        <p:spPr>
          <a:xfrm>
            <a:off x="1803313" y="3494104"/>
            <a:ext cx="2148451" cy="980316"/>
          </a:xfrm>
          <a:prstGeom prst="cube">
            <a:avLst>
              <a:gd name="adj" fmla="val 9867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FB01084-34C3-0745-8AB6-6C08B2E36B0C}"/>
              </a:ext>
            </a:extLst>
          </p:cNvPr>
          <p:cNvCxnSpPr>
            <a:cxnSpLocks/>
          </p:cNvCxnSpPr>
          <p:nvPr/>
        </p:nvCxnSpPr>
        <p:spPr>
          <a:xfrm flipV="1">
            <a:off x="1989541" y="4460580"/>
            <a:ext cx="7073911" cy="23875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Parallelogram 84">
            <a:extLst>
              <a:ext uri="{FF2B5EF4-FFF2-40B4-BE49-F238E27FC236}">
                <a16:creationId xmlns:a16="http://schemas.microsoft.com/office/drawing/2014/main" id="{91F216D5-E763-9E40-8935-7C858E35BFB4}"/>
              </a:ext>
            </a:extLst>
          </p:cNvPr>
          <p:cNvSpPr/>
          <p:nvPr/>
        </p:nvSpPr>
        <p:spPr>
          <a:xfrm rot="5400000" flipV="1">
            <a:off x="2777500" y="2910733"/>
            <a:ext cx="1780445" cy="800719"/>
          </a:xfrm>
          <a:prstGeom prst="parallelogram">
            <a:avLst>
              <a:gd name="adj" fmla="val 99286"/>
            </a:avLst>
          </a:prstGeom>
          <a:solidFill>
            <a:srgbClr val="4472C4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31F1D6-FFE0-6145-B843-8C091A221758}"/>
              </a:ext>
            </a:extLst>
          </p:cNvPr>
          <p:cNvSpPr txBox="1"/>
          <p:nvPr/>
        </p:nvSpPr>
        <p:spPr>
          <a:xfrm>
            <a:off x="3526506" y="4065619"/>
            <a:ext cx="316112" cy="2616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0070C0"/>
                </a:solidFill>
              </a:rPr>
              <a:t>y</a:t>
            </a:r>
            <a:r>
              <a:rPr lang="en-US" sz="1100" i="1" baseline="-25000" dirty="0">
                <a:solidFill>
                  <a:srgbClr val="0070C0"/>
                </a:solidFill>
              </a:rPr>
              <a:t>0 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65B9F4F-91F1-4E47-B2A9-C964FD9099B5}"/>
              </a:ext>
            </a:extLst>
          </p:cNvPr>
          <p:cNvCxnSpPr>
            <a:cxnSpLocks/>
          </p:cNvCxnSpPr>
          <p:nvPr/>
        </p:nvCxnSpPr>
        <p:spPr>
          <a:xfrm flipV="1">
            <a:off x="1793088" y="3410636"/>
            <a:ext cx="1035472" cy="107382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C9DF3B7-0AB2-BD4C-8570-03CEBB087E9D}"/>
              </a:ext>
            </a:extLst>
          </p:cNvPr>
          <p:cNvCxnSpPr>
            <a:cxnSpLocks/>
          </p:cNvCxnSpPr>
          <p:nvPr/>
        </p:nvCxnSpPr>
        <p:spPr>
          <a:xfrm flipV="1">
            <a:off x="1786578" y="1867650"/>
            <a:ext cx="0" cy="2610692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115E314-9A45-C146-9187-FD0CB5DCFF2D}"/>
              </a:ext>
            </a:extLst>
          </p:cNvPr>
          <p:cNvSpPr txBox="1"/>
          <p:nvPr/>
        </p:nvSpPr>
        <p:spPr>
          <a:xfrm>
            <a:off x="8999897" y="4315764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C7DFB1D-672A-C84C-8CBD-4F139F8D8296}"/>
              </a:ext>
            </a:extLst>
          </p:cNvPr>
          <p:cNvSpPr txBox="1"/>
          <p:nvPr/>
        </p:nvSpPr>
        <p:spPr>
          <a:xfrm>
            <a:off x="1668806" y="1610962"/>
            <a:ext cx="235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</a:rPr>
              <a:t>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1DE55C8-0713-2045-AF58-223EF4BE9426}"/>
              </a:ext>
            </a:extLst>
          </p:cNvPr>
          <p:cNvSpPr txBox="1"/>
          <p:nvPr/>
        </p:nvSpPr>
        <p:spPr>
          <a:xfrm>
            <a:off x="2765569" y="3203676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</a:rPr>
              <a:t>y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B4B3E4A-4EAD-9E46-9D57-E00E1C0E9F52}"/>
              </a:ext>
            </a:extLst>
          </p:cNvPr>
          <p:cNvSpPr txBox="1"/>
          <p:nvPr/>
        </p:nvSpPr>
        <p:spPr>
          <a:xfrm>
            <a:off x="9233061" y="3109046"/>
            <a:ext cx="300082" cy="2616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0070C0"/>
                </a:solidFill>
              </a:rPr>
              <a:t>t</a:t>
            </a:r>
            <a:r>
              <a:rPr lang="en-US" sz="1100" i="1" baseline="-25000" dirty="0">
                <a:solidFill>
                  <a:srgbClr val="0070C0"/>
                </a:solidFill>
              </a:rPr>
              <a:t>0 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75B0982-95BF-B94E-97DA-F0E1FCA00485}"/>
              </a:ext>
            </a:extLst>
          </p:cNvPr>
          <p:cNvCxnSpPr>
            <a:cxnSpLocks/>
          </p:cNvCxnSpPr>
          <p:nvPr/>
        </p:nvCxnSpPr>
        <p:spPr>
          <a:xfrm flipV="1">
            <a:off x="2980588" y="4161136"/>
            <a:ext cx="299720" cy="317207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7F36550-2CA9-A149-B368-79A5D799283F}"/>
              </a:ext>
            </a:extLst>
          </p:cNvPr>
          <p:cNvCxnSpPr>
            <a:cxnSpLocks/>
          </p:cNvCxnSpPr>
          <p:nvPr/>
        </p:nvCxnSpPr>
        <p:spPr>
          <a:xfrm flipV="1">
            <a:off x="3290282" y="4167866"/>
            <a:ext cx="299720" cy="317207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CA1E59F3-B30A-0D43-A8A3-7052425F54EB}"/>
              </a:ext>
            </a:extLst>
          </p:cNvPr>
          <p:cNvSpPr txBox="1"/>
          <p:nvPr/>
        </p:nvSpPr>
        <p:spPr>
          <a:xfrm>
            <a:off x="2748396" y="4428979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B55C6AB-DA9F-CC4F-99A9-545AD1A4FB28}"/>
              </a:ext>
            </a:extLst>
          </p:cNvPr>
          <p:cNvSpPr txBox="1"/>
          <p:nvPr/>
        </p:nvSpPr>
        <p:spPr>
          <a:xfrm>
            <a:off x="3005619" y="4428979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X+1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B154D289-941E-D745-B02D-FD8B1986DD72}"/>
              </a:ext>
            </a:extLst>
          </p:cNvPr>
          <p:cNvSpPr/>
          <p:nvPr/>
        </p:nvSpPr>
        <p:spPr>
          <a:xfrm>
            <a:off x="3271774" y="3337383"/>
            <a:ext cx="1016321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248F4DB5-0C6E-7E46-A355-C9DD5000A470}"/>
              </a:ext>
            </a:extLst>
          </p:cNvPr>
          <p:cNvSpPr/>
          <p:nvPr/>
        </p:nvSpPr>
        <p:spPr>
          <a:xfrm>
            <a:off x="3271774" y="3236004"/>
            <a:ext cx="1016321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4B8A471C-7F53-D040-A4C1-246F24751D78}"/>
              </a:ext>
            </a:extLst>
          </p:cNvPr>
          <p:cNvSpPr/>
          <p:nvPr/>
        </p:nvSpPr>
        <p:spPr>
          <a:xfrm>
            <a:off x="3267363" y="3133764"/>
            <a:ext cx="1016321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4" name="Cube 123">
            <a:extLst>
              <a:ext uri="{FF2B5EF4-FFF2-40B4-BE49-F238E27FC236}">
                <a16:creationId xmlns:a16="http://schemas.microsoft.com/office/drawing/2014/main" id="{9602D21F-ED8C-484C-B46B-6CF53AAC2841}"/>
              </a:ext>
            </a:extLst>
          </p:cNvPr>
          <p:cNvSpPr/>
          <p:nvPr/>
        </p:nvSpPr>
        <p:spPr>
          <a:xfrm>
            <a:off x="3267363" y="3032325"/>
            <a:ext cx="1016321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5" name="Cube 124">
            <a:extLst>
              <a:ext uri="{FF2B5EF4-FFF2-40B4-BE49-F238E27FC236}">
                <a16:creationId xmlns:a16="http://schemas.microsoft.com/office/drawing/2014/main" id="{9C2530CA-F3FC-B243-AA0F-97C3AF044CDD}"/>
              </a:ext>
            </a:extLst>
          </p:cNvPr>
          <p:cNvSpPr/>
          <p:nvPr/>
        </p:nvSpPr>
        <p:spPr>
          <a:xfrm>
            <a:off x="3267363" y="2929577"/>
            <a:ext cx="1016321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" name="Parallelogram 83">
            <a:extLst>
              <a:ext uri="{FF2B5EF4-FFF2-40B4-BE49-F238E27FC236}">
                <a16:creationId xmlns:a16="http://schemas.microsoft.com/office/drawing/2014/main" id="{9A57360E-8854-1C43-B618-C4C6FF1CF926}"/>
              </a:ext>
            </a:extLst>
          </p:cNvPr>
          <p:cNvSpPr/>
          <p:nvPr/>
        </p:nvSpPr>
        <p:spPr>
          <a:xfrm rot="5400000" flipV="1">
            <a:off x="3082295" y="2951798"/>
            <a:ext cx="1680493" cy="738186"/>
          </a:xfrm>
          <a:prstGeom prst="parallelogram">
            <a:avLst>
              <a:gd name="adj" fmla="val 99286"/>
            </a:avLst>
          </a:prstGeom>
          <a:solidFill>
            <a:srgbClr val="4472C4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9B06A292-DBE8-664C-87F3-DA6354FFE54E}"/>
              </a:ext>
            </a:extLst>
          </p:cNvPr>
          <p:cNvSpPr/>
          <p:nvPr/>
        </p:nvSpPr>
        <p:spPr>
          <a:xfrm>
            <a:off x="2291677" y="4455116"/>
            <a:ext cx="67910" cy="58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C08DBD8-6BB4-8740-B32D-F1F83BFD07C5}"/>
              </a:ext>
            </a:extLst>
          </p:cNvPr>
          <p:cNvSpPr/>
          <p:nvPr/>
        </p:nvSpPr>
        <p:spPr>
          <a:xfrm>
            <a:off x="2492719" y="4460581"/>
            <a:ext cx="67910" cy="58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98E63C06-A40E-9E48-BC83-6B4B698B8B69}"/>
              </a:ext>
            </a:extLst>
          </p:cNvPr>
          <p:cNvSpPr/>
          <p:nvPr/>
        </p:nvSpPr>
        <p:spPr>
          <a:xfrm>
            <a:off x="2619699" y="4460580"/>
            <a:ext cx="67910" cy="58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A40A891-8655-6C44-BCB0-7D2593B734C9}"/>
              </a:ext>
            </a:extLst>
          </p:cNvPr>
          <p:cNvGrpSpPr/>
          <p:nvPr/>
        </p:nvGrpSpPr>
        <p:grpSpPr>
          <a:xfrm rot="17955880">
            <a:off x="1857115" y="4407369"/>
            <a:ext cx="94012" cy="148742"/>
            <a:chOff x="2783242" y="3962926"/>
            <a:chExt cx="93758" cy="180181"/>
          </a:xfrm>
        </p:grpSpPr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F083CFC-0BF9-C44E-BD49-800BAE49F2B9}"/>
                </a:ext>
              </a:extLst>
            </p:cNvPr>
            <p:cNvCxnSpPr/>
            <p:nvPr/>
          </p:nvCxnSpPr>
          <p:spPr>
            <a:xfrm>
              <a:off x="2786772" y="3962926"/>
              <a:ext cx="0" cy="900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58C5DB9-6451-DD49-82D7-DD7E65A06605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42" y="4053016"/>
              <a:ext cx="937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FE909BE-6DF4-2042-A90C-7E271B6DAAB8}"/>
                </a:ext>
              </a:extLst>
            </p:cNvPr>
            <p:cNvCxnSpPr>
              <a:cxnSpLocks/>
            </p:cNvCxnSpPr>
            <p:nvPr/>
          </p:nvCxnSpPr>
          <p:spPr>
            <a:xfrm>
              <a:off x="2877000" y="4053016"/>
              <a:ext cx="0" cy="900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15AED49-9CB8-CA44-A209-C250A8CC8A11}"/>
              </a:ext>
            </a:extLst>
          </p:cNvPr>
          <p:cNvCxnSpPr>
            <a:cxnSpLocks/>
            <a:endCxn id="126" idx="2"/>
          </p:cNvCxnSpPr>
          <p:nvPr/>
        </p:nvCxnSpPr>
        <p:spPr>
          <a:xfrm flipH="1" flipV="1">
            <a:off x="1803313" y="4467930"/>
            <a:ext cx="2910" cy="19988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3237099-D4C5-E449-850A-101E3B5C44FB}"/>
              </a:ext>
            </a:extLst>
          </p:cNvPr>
          <p:cNvCxnSpPr>
            <a:cxnSpLocks/>
          </p:cNvCxnSpPr>
          <p:nvPr/>
        </p:nvCxnSpPr>
        <p:spPr>
          <a:xfrm flipV="1">
            <a:off x="1608455" y="2221249"/>
            <a:ext cx="1079154" cy="873498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9F04633E-8A54-9449-A7E1-AF647C02A7E3}"/>
                  </a:ext>
                </a:extLst>
              </p:cNvPr>
              <p:cNvSpPr/>
              <p:nvPr/>
            </p:nvSpPr>
            <p:spPr>
              <a:xfrm>
                <a:off x="1292752" y="2884784"/>
                <a:ext cx="397866" cy="400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9F04633E-8A54-9449-A7E1-AF647C02A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752" y="2884784"/>
                <a:ext cx="397866" cy="4001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55BC9D0-DC8F-F04B-8F60-EAEBF1EC5A35}"/>
              </a:ext>
            </a:extLst>
          </p:cNvPr>
          <p:cNvCxnSpPr>
            <a:cxnSpLocks/>
          </p:cNvCxnSpPr>
          <p:nvPr/>
        </p:nvCxnSpPr>
        <p:spPr>
          <a:xfrm flipV="1">
            <a:off x="1777629" y="1916515"/>
            <a:ext cx="842070" cy="692681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341E1286-AC65-5A46-B58F-B8D7EDB774AE}"/>
              </a:ext>
            </a:extLst>
          </p:cNvPr>
          <p:cNvSpPr txBox="1"/>
          <p:nvPr/>
        </p:nvSpPr>
        <p:spPr>
          <a:xfrm>
            <a:off x="1507169" y="2502709"/>
            <a:ext cx="377027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0.5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72FDD0B-9786-5942-B704-D9D245A566BC}"/>
              </a:ext>
            </a:extLst>
          </p:cNvPr>
          <p:cNvSpPr txBox="1"/>
          <p:nvPr/>
        </p:nvSpPr>
        <p:spPr>
          <a:xfrm>
            <a:off x="2547213" y="3325412"/>
            <a:ext cx="274434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1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9068534-754E-C84F-9386-15E72545D864}"/>
              </a:ext>
            </a:extLst>
          </p:cNvPr>
          <p:cNvSpPr txBox="1"/>
          <p:nvPr/>
        </p:nvSpPr>
        <p:spPr>
          <a:xfrm>
            <a:off x="1601683" y="4315764"/>
            <a:ext cx="274434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0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029D2387-30ED-CC4B-A058-D238A2BB72EB}"/>
              </a:ext>
            </a:extLst>
          </p:cNvPr>
          <p:cNvSpPr/>
          <p:nvPr/>
        </p:nvSpPr>
        <p:spPr>
          <a:xfrm>
            <a:off x="1794538" y="2494606"/>
            <a:ext cx="969152" cy="972274"/>
          </a:xfrm>
          <a:custGeom>
            <a:avLst/>
            <a:gdLst>
              <a:gd name="connsiteX0" fmla="*/ 0 w 969152"/>
              <a:gd name="connsiteY0" fmla="*/ 105706 h 972274"/>
              <a:gd name="connsiteX1" fmla="*/ 130126 w 969152"/>
              <a:gd name="connsiteY1" fmla="*/ 45918 h 972274"/>
              <a:gd name="connsiteX2" fmla="*/ 203982 w 969152"/>
              <a:gd name="connsiteY2" fmla="*/ 17783 h 972274"/>
              <a:gd name="connsiteX3" fmla="*/ 302456 w 969152"/>
              <a:gd name="connsiteY3" fmla="*/ 3715 h 972274"/>
              <a:gd name="connsiteX4" fmla="*/ 446649 w 969152"/>
              <a:gd name="connsiteY4" fmla="*/ 3715 h 972274"/>
              <a:gd name="connsiteX5" fmla="*/ 580293 w 969152"/>
              <a:gd name="connsiteY5" fmla="*/ 45918 h 972274"/>
              <a:gd name="connsiteX6" fmla="*/ 657665 w 969152"/>
              <a:gd name="connsiteY6" fmla="*/ 98672 h 972274"/>
              <a:gd name="connsiteX7" fmla="*/ 777240 w 969152"/>
              <a:gd name="connsiteY7" fmla="*/ 232315 h 972274"/>
              <a:gd name="connsiteX8" fmla="*/ 826477 w 969152"/>
              <a:gd name="connsiteY8" fmla="*/ 320238 h 972274"/>
              <a:gd name="connsiteX9" fmla="*/ 882748 w 969152"/>
              <a:gd name="connsiteY9" fmla="*/ 460915 h 972274"/>
              <a:gd name="connsiteX10" fmla="*/ 928468 w 969152"/>
              <a:gd name="connsiteY10" fmla="*/ 654346 h 972274"/>
              <a:gd name="connsiteX11" fmla="*/ 967154 w 969152"/>
              <a:gd name="connsiteY11" fmla="*/ 935700 h 972274"/>
              <a:gd name="connsiteX12" fmla="*/ 960120 w 969152"/>
              <a:gd name="connsiteY12" fmla="*/ 960318 h 9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9152" h="972274">
                <a:moveTo>
                  <a:pt x="0" y="105706"/>
                </a:moveTo>
                <a:cubicBezTo>
                  <a:pt x="48064" y="83139"/>
                  <a:pt x="96129" y="60572"/>
                  <a:pt x="130126" y="45918"/>
                </a:cubicBezTo>
                <a:cubicBezTo>
                  <a:pt x="164123" y="31264"/>
                  <a:pt x="175260" y="24817"/>
                  <a:pt x="203982" y="17783"/>
                </a:cubicBezTo>
                <a:cubicBezTo>
                  <a:pt x="232704" y="10749"/>
                  <a:pt x="262012" y="6060"/>
                  <a:pt x="302456" y="3715"/>
                </a:cubicBezTo>
                <a:cubicBezTo>
                  <a:pt x="342901" y="1370"/>
                  <a:pt x="400343" y="-3319"/>
                  <a:pt x="446649" y="3715"/>
                </a:cubicBezTo>
                <a:cubicBezTo>
                  <a:pt x="492955" y="10749"/>
                  <a:pt x="545124" y="30092"/>
                  <a:pt x="580293" y="45918"/>
                </a:cubicBezTo>
                <a:cubicBezTo>
                  <a:pt x="615462" y="61744"/>
                  <a:pt x="624841" y="67606"/>
                  <a:pt x="657665" y="98672"/>
                </a:cubicBezTo>
                <a:cubicBezTo>
                  <a:pt x="690489" y="129738"/>
                  <a:pt x="749105" y="195387"/>
                  <a:pt x="777240" y="232315"/>
                </a:cubicBezTo>
                <a:cubicBezTo>
                  <a:pt x="805375" y="269243"/>
                  <a:pt x="808892" y="282138"/>
                  <a:pt x="826477" y="320238"/>
                </a:cubicBezTo>
                <a:cubicBezTo>
                  <a:pt x="844062" y="358338"/>
                  <a:pt x="865750" y="405230"/>
                  <a:pt x="882748" y="460915"/>
                </a:cubicBezTo>
                <a:cubicBezTo>
                  <a:pt x="899746" y="516600"/>
                  <a:pt x="914400" y="575215"/>
                  <a:pt x="928468" y="654346"/>
                </a:cubicBezTo>
                <a:cubicBezTo>
                  <a:pt x="942536" y="733477"/>
                  <a:pt x="961879" y="884705"/>
                  <a:pt x="967154" y="935700"/>
                </a:cubicBezTo>
                <a:cubicBezTo>
                  <a:pt x="972429" y="986695"/>
                  <a:pt x="966274" y="973506"/>
                  <a:pt x="960120" y="960318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699B4B8A-9686-2844-AD07-07A873DBCD26}"/>
              </a:ext>
            </a:extLst>
          </p:cNvPr>
          <p:cNvCxnSpPr>
            <a:cxnSpLocks/>
          </p:cNvCxnSpPr>
          <p:nvPr/>
        </p:nvCxnSpPr>
        <p:spPr>
          <a:xfrm>
            <a:off x="1793258" y="2601944"/>
            <a:ext cx="2277980" cy="10013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B355B1-0121-2740-B7D5-E439B04DD434}"/>
              </a:ext>
            </a:extLst>
          </p:cNvPr>
          <p:cNvCxnSpPr/>
          <p:nvPr/>
        </p:nvCxnSpPr>
        <p:spPr>
          <a:xfrm>
            <a:off x="0" y="434503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6236C7C-A93E-A746-800F-E8B118B9A469}"/>
              </a:ext>
            </a:extLst>
          </p:cNvPr>
          <p:cNvSpPr txBox="1"/>
          <p:nvPr/>
        </p:nvSpPr>
        <p:spPr>
          <a:xfrm>
            <a:off x="9816127" y="3263444"/>
            <a:ext cx="2186299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2.</a:t>
            </a:r>
            <a:r>
              <a:rPr lang="en-US" sz="1200" dirty="0"/>
              <a:t> A fast Approximate </a:t>
            </a:r>
            <a:r>
              <a:rPr lang="en-US" sz="1200" i="1" dirty="0"/>
              <a:t>Triangle</a:t>
            </a:r>
            <a:r>
              <a:rPr lang="en-US" sz="1200" dirty="0"/>
              <a:t> bound is used to establish the </a:t>
            </a:r>
            <a:r>
              <a:rPr lang="en-US" sz="1200" dirty="0" err="1"/>
              <a:t>Nb</a:t>
            </a:r>
            <a:r>
              <a:rPr lang="en-US" sz="1200" dirty="0"/>
              <a:t> point after which analytical proof takes over (currently ‘unmollified’; prime 2 available).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6B3021-8F17-6448-861E-0E4209CA2C20}"/>
              </a:ext>
            </a:extLst>
          </p:cNvPr>
          <p:cNvSpPr txBox="1"/>
          <p:nvPr/>
        </p:nvSpPr>
        <p:spPr>
          <a:xfrm>
            <a:off x="3081946" y="464526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5636A83-5E3E-AA42-85A3-566705AD76DD}"/>
              </a:ext>
            </a:extLst>
          </p:cNvPr>
          <p:cNvSpPr txBox="1"/>
          <p:nvPr/>
        </p:nvSpPr>
        <p:spPr>
          <a:xfrm>
            <a:off x="8769697" y="4592763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b</a:t>
            </a:r>
            <a:endParaRPr lang="en-US" baseline="-25000" dirty="0"/>
          </a:p>
        </p:txBody>
      </p:sp>
      <p:sp>
        <p:nvSpPr>
          <p:cNvPr id="77" name="Parallelogram 76">
            <a:extLst>
              <a:ext uri="{FF2B5EF4-FFF2-40B4-BE49-F238E27FC236}">
                <a16:creationId xmlns:a16="http://schemas.microsoft.com/office/drawing/2014/main" id="{C8399FA4-8122-E646-AB07-F407D7EED1CE}"/>
              </a:ext>
            </a:extLst>
          </p:cNvPr>
          <p:cNvSpPr/>
          <p:nvPr/>
        </p:nvSpPr>
        <p:spPr>
          <a:xfrm>
            <a:off x="3543808" y="2476054"/>
            <a:ext cx="6496060" cy="748172"/>
          </a:xfrm>
          <a:prstGeom prst="parallelogram">
            <a:avLst>
              <a:gd name="adj" fmla="val 101147"/>
            </a:avLst>
          </a:prstGeom>
          <a:solidFill>
            <a:srgbClr val="C5E0B4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600C10-6B91-BF43-B277-DB4AB40C4303}"/>
              </a:ext>
            </a:extLst>
          </p:cNvPr>
          <p:cNvCxnSpPr>
            <a:cxnSpLocks/>
          </p:cNvCxnSpPr>
          <p:nvPr/>
        </p:nvCxnSpPr>
        <p:spPr>
          <a:xfrm>
            <a:off x="3556011" y="3228246"/>
            <a:ext cx="5695878" cy="2708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DEF40E9-E6C2-1242-B686-69B7F2D2D03C}"/>
              </a:ext>
            </a:extLst>
          </p:cNvPr>
          <p:cNvSpPr txBox="1"/>
          <p:nvPr/>
        </p:nvSpPr>
        <p:spPr>
          <a:xfrm>
            <a:off x="4964466" y="800786"/>
            <a:ext cx="297520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3.</a:t>
            </a:r>
            <a:r>
              <a:rPr lang="en-US" sz="1200" dirty="0"/>
              <a:t> Only the lower </a:t>
            </a:r>
            <a:r>
              <a:rPr lang="en-US" sz="1200" i="1" dirty="0"/>
              <a:t>Lemma</a:t>
            </a:r>
            <a:r>
              <a:rPr lang="en-US" sz="1200" dirty="0"/>
              <a:t> bound for the </a:t>
            </a:r>
            <a:r>
              <a:rPr lang="en-US" sz="1200" b="1" dirty="0"/>
              <a:t>line</a:t>
            </a:r>
            <a:r>
              <a:rPr lang="en-US" sz="1200" dirty="0"/>
              <a:t> y</a:t>
            </a:r>
            <a:r>
              <a:rPr lang="en-US" sz="1200" baseline="-25000" dirty="0"/>
              <a:t>0</a:t>
            </a:r>
            <a:r>
              <a:rPr lang="en-US" sz="1200" dirty="0"/>
              <a:t>, t</a:t>
            </a:r>
            <a:r>
              <a:rPr lang="en-US" sz="1200" baseline="-25000" dirty="0"/>
              <a:t>0</a:t>
            </a:r>
            <a:r>
              <a:rPr lang="en-US" sz="1200" dirty="0"/>
              <a:t> needs to be verified to stay above the error bounds, since the Lemma bound monotonically increases for y  going to 1. </a:t>
            </a:r>
            <a:endParaRPr lang="en-US" sz="1200" baseline="-25000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9042EBB-1127-AD4F-BE3D-7413512D3061}"/>
              </a:ext>
            </a:extLst>
          </p:cNvPr>
          <p:cNvCxnSpPr>
            <a:cxnSpLocks/>
            <a:stCxn id="89" idx="2"/>
          </p:cNvCxnSpPr>
          <p:nvPr/>
        </p:nvCxnSpPr>
        <p:spPr>
          <a:xfrm flipH="1">
            <a:off x="5165025" y="1631783"/>
            <a:ext cx="1287042" cy="1605717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c 91">
            <a:extLst>
              <a:ext uri="{FF2B5EF4-FFF2-40B4-BE49-F238E27FC236}">
                <a16:creationId xmlns:a16="http://schemas.microsoft.com/office/drawing/2014/main" id="{DF7CB95B-83E1-F144-A570-DC0666DE2D47}"/>
              </a:ext>
            </a:extLst>
          </p:cNvPr>
          <p:cNvSpPr/>
          <p:nvPr/>
        </p:nvSpPr>
        <p:spPr>
          <a:xfrm rot="19246741">
            <a:off x="8548191" y="2265669"/>
            <a:ext cx="655351" cy="4969249"/>
          </a:xfrm>
          <a:prstGeom prst="arc">
            <a:avLst>
              <a:gd name="adj1" fmla="val 16200000"/>
              <a:gd name="adj2" fmla="val 18715804"/>
            </a:avLst>
          </a:prstGeom>
          <a:ln>
            <a:solidFill>
              <a:srgbClr val="FF0000"/>
            </a:solidFill>
            <a:headEnd type="triangle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90C8558D-43D0-2E45-B6F0-AF3F244A6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541" y="2873725"/>
            <a:ext cx="113572" cy="111704"/>
          </a:xfrm>
          <a:prstGeom prst="rect">
            <a:avLst/>
          </a:prstGeom>
        </p:spPr>
      </p:pic>
      <p:sp>
        <p:nvSpPr>
          <p:cNvPr id="94" name="Parallelogram 93">
            <a:extLst>
              <a:ext uri="{FF2B5EF4-FFF2-40B4-BE49-F238E27FC236}">
                <a16:creationId xmlns:a16="http://schemas.microsoft.com/office/drawing/2014/main" id="{D528EF99-74C0-EF4E-9BCB-2BC604C9260C}"/>
              </a:ext>
            </a:extLst>
          </p:cNvPr>
          <p:cNvSpPr/>
          <p:nvPr/>
        </p:nvSpPr>
        <p:spPr>
          <a:xfrm>
            <a:off x="7629604" y="2833068"/>
            <a:ext cx="870024" cy="370608"/>
          </a:xfrm>
          <a:prstGeom prst="parallelogram">
            <a:avLst>
              <a:gd name="adj" fmla="val 101147"/>
            </a:avLst>
          </a:prstGeom>
          <a:solidFill>
            <a:srgbClr val="C5E0B4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384FC67-8597-FB49-9E2A-21ACFF09D030}"/>
              </a:ext>
            </a:extLst>
          </p:cNvPr>
          <p:cNvSpPr txBox="1"/>
          <p:nvPr/>
        </p:nvSpPr>
        <p:spPr>
          <a:xfrm>
            <a:off x="4210579" y="5024642"/>
            <a:ext cx="318450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 fast “Sawtooth” mechanism has been developed, that only calculates the required incremental </a:t>
            </a:r>
            <a:r>
              <a:rPr lang="en-US" sz="1200" i="1" dirty="0"/>
              <a:t>Lemma</a:t>
            </a:r>
            <a:r>
              <a:rPr lang="en-US" sz="1200" dirty="0"/>
              <a:t> Bound terms and only requires a full calculation when the incremental bound passes a user defined threshold.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947F0A3-F045-4E44-9B17-7F8F9E924EAA}"/>
              </a:ext>
            </a:extLst>
          </p:cNvPr>
          <p:cNvCxnSpPr>
            <a:cxnSpLocks/>
            <a:stCxn id="96" idx="0"/>
            <a:endCxn id="77" idx="3"/>
          </p:cNvCxnSpPr>
          <p:nvPr/>
        </p:nvCxnSpPr>
        <p:spPr>
          <a:xfrm flipV="1">
            <a:off x="5802831" y="3224226"/>
            <a:ext cx="610630" cy="180041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AE4FF07-FAFD-3D4B-8B96-947A76BD50DC}"/>
              </a:ext>
            </a:extLst>
          </p:cNvPr>
          <p:cNvSpPr txBox="1"/>
          <p:nvPr/>
        </p:nvSpPr>
        <p:spPr>
          <a:xfrm>
            <a:off x="772769" y="5135280"/>
            <a:ext cx="200971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1.</a:t>
            </a:r>
            <a:r>
              <a:rPr lang="en-US" sz="1050" b="1" dirty="0"/>
              <a:t> </a:t>
            </a:r>
            <a:r>
              <a:rPr lang="en-US" sz="1200" dirty="0"/>
              <a:t>Select a ‘mollifier’ that makes the </a:t>
            </a:r>
            <a:r>
              <a:rPr lang="en-US" sz="1200" i="1" dirty="0"/>
              <a:t>Lemma</a:t>
            </a:r>
            <a:r>
              <a:rPr lang="en-US" sz="1200" dirty="0"/>
              <a:t> bound sufficiently positive.</a:t>
            </a:r>
            <a:endParaRPr lang="en-US" sz="1200" baseline="-25000" dirty="0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75A8DA1-0316-3849-991D-7431CA5CE3F8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2782488" y="4941908"/>
            <a:ext cx="412355" cy="516538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C365544-204B-274D-A64F-1C042CA4BD84}"/>
              </a:ext>
            </a:extLst>
          </p:cNvPr>
          <p:cNvSpPr txBox="1"/>
          <p:nvPr/>
        </p:nvSpPr>
        <p:spPr>
          <a:xfrm>
            <a:off x="4062100" y="6278143"/>
            <a:ext cx="4802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Possible trajectory of complex zeros that should be “blocked”.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5E8C4E6-3A18-6241-A97D-9E2C80B8391D}"/>
              </a:ext>
            </a:extLst>
          </p:cNvPr>
          <p:cNvCxnSpPr/>
          <p:nvPr/>
        </p:nvCxnSpPr>
        <p:spPr>
          <a:xfrm>
            <a:off x="3630019" y="6441176"/>
            <a:ext cx="43328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8AEC01DD-30F8-2D40-BAC6-CC4C174CD953}"/>
              </a:ext>
            </a:extLst>
          </p:cNvPr>
          <p:cNvSpPr/>
          <p:nvPr/>
        </p:nvSpPr>
        <p:spPr>
          <a:xfrm>
            <a:off x="9101358" y="5260616"/>
            <a:ext cx="2736434" cy="98273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Available software tools: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>
                <a:solidFill>
                  <a:schemeClr val="tx1"/>
                </a:solidFill>
              </a:rPr>
              <a:t>N</a:t>
            </a:r>
            <a:r>
              <a:rPr lang="en-US" sz="1200" baseline="-25000" dirty="0" err="1">
                <a:solidFill>
                  <a:schemeClr val="tx1"/>
                </a:solidFill>
              </a:rPr>
              <a:t>a</a:t>
            </a:r>
            <a:r>
              <a:rPr lang="en-US" sz="1200" dirty="0" err="1">
                <a:solidFill>
                  <a:schemeClr val="tx1"/>
                </a:solidFill>
              </a:rPr>
              <a:t>_Lemmabound_calculator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>
                <a:solidFill>
                  <a:schemeClr val="tx1"/>
                </a:solidFill>
              </a:rPr>
              <a:t>N</a:t>
            </a:r>
            <a:r>
              <a:rPr lang="en-US" sz="1200" baseline="-25000" dirty="0" err="1">
                <a:solidFill>
                  <a:schemeClr val="tx1"/>
                </a:solidFill>
              </a:rPr>
              <a:t>b</a:t>
            </a:r>
            <a:r>
              <a:rPr lang="en-US" sz="1200" dirty="0" err="1">
                <a:solidFill>
                  <a:schemeClr val="tx1"/>
                </a:solidFill>
              </a:rPr>
              <a:t>_Location_Finder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>
                <a:solidFill>
                  <a:schemeClr val="tx1"/>
                </a:solidFill>
              </a:rPr>
              <a:t>LemmaBound_Sawtooth_calculator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EA99D8C-FB43-F148-AC1E-887C26C8570F}"/>
              </a:ext>
            </a:extLst>
          </p:cNvPr>
          <p:cNvCxnSpPr>
            <a:cxnSpLocks/>
            <a:stCxn id="3" idx="2"/>
            <a:endCxn id="76" idx="3"/>
          </p:cNvCxnSpPr>
          <p:nvPr/>
        </p:nvCxnSpPr>
        <p:spPr>
          <a:xfrm flipH="1">
            <a:off x="9183593" y="4279107"/>
            <a:ext cx="1725684" cy="498322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456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72064</TotalTime>
  <Words>1549</Words>
  <Application>Microsoft Macintosh PowerPoint</Application>
  <PresentationFormat>Widescreen</PresentationFormat>
  <Paragraphs>269</Paragraphs>
  <Slides>12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Hebrew</vt:lpstr>
      <vt:lpstr>Calibri</vt:lpstr>
      <vt:lpstr>Calibri Light</vt:lpstr>
      <vt:lpstr>Cambria Math</vt:lpstr>
      <vt:lpstr>Verdana</vt:lpstr>
      <vt:lpstr>Wingdings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 DD</dc:creator>
  <cp:lastModifiedBy>D DD</cp:lastModifiedBy>
  <cp:revision>291</cp:revision>
  <cp:lastPrinted>2018-06-26T22:08:41Z</cp:lastPrinted>
  <dcterms:created xsi:type="dcterms:W3CDTF">2018-03-31T14:05:09Z</dcterms:created>
  <dcterms:modified xsi:type="dcterms:W3CDTF">2018-07-10T18:15:25Z</dcterms:modified>
</cp:coreProperties>
</file>